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2.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6" r:id="rId2"/>
    <p:sldId id="258" r:id="rId3"/>
    <p:sldId id="293" r:id="rId4"/>
    <p:sldId id="297" r:id="rId5"/>
    <p:sldId id="372" r:id="rId6"/>
    <p:sldId id="370" r:id="rId7"/>
    <p:sldId id="306" r:id="rId8"/>
    <p:sldId id="326" r:id="rId9"/>
    <p:sldId id="336" r:id="rId10"/>
    <p:sldId id="337" r:id="rId11"/>
    <p:sldId id="308" r:id="rId12"/>
    <p:sldId id="338" r:id="rId13"/>
    <p:sldId id="339" r:id="rId14"/>
    <p:sldId id="340" r:id="rId15"/>
    <p:sldId id="341" r:id="rId16"/>
    <p:sldId id="342" r:id="rId17"/>
    <p:sldId id="327" r:id="rId18"/>
    <p:sldId id="311" r:id="rId19"/>
    <p:sldId id="330" r:id="rId20"/>
    <p:sldId id="329" r:id="rId21"/>
    <p:sldId id="332" r:id="rId22"/>
    <p:sldId id="331" r:id="rId23"/>
    <p:sldId id="335" r:id="rId24"/>
    <p:sldId id="334" r:id="rId25"/>
    <p:sldId id="343" r:id="rId26"/>
    <p:sldId id="344" r:id="rId27"/>
    <p:sldId id="347" r:id="rId28"/>
    <p:sldId id="348" r:id="rId29"/>
    <p:sldId id="367" r:id="rId30"/>
    <p:sldId id="324" r:id="rId31"/>
    <p:sldId id="364" r:id="rId32"/>
    <p:sldId id="365" r:id="rId33"/>
    <p:sldId id="350" r:id="rId34"/>
    <p:sldId id="349" r:id="rId35"/>
    <p:sldId id="351" r:id="rId36"/>
    <p:sldId id="352" r:id="rId37"/>
    <p:sldId id="353" r:id="rId38"/>
    <p:sldId id="361" r:id="rId39"/>
    <p:sldId id="357" r:id="rId40"/>
    <p:sldId id="358" r:id="rId41"/>
    <p:sldId id="362" r:id="rId42"/>
    <p:sldId id="360" r:id="rId43"/>
    <p:sldId id="323" r:id="rId44"/>
  </p:sldIdLst>
  <p:sldSz cx="15238413" cy="85709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jani Subramanian" initials="RS" lastIdx="3" clrIdx="0">
    <p:extLst>
      <p:ext uri="{19B8F6BF-5375-455C-9EA6-DF929625EA0E}">
        <p15:presenceInfo xmlns:p15="http://schemas.microsoft.com/office/powerpoint/2012/main" userId="S::ransubra1@publicisgroupe.net::919af7de-2031-41f1-8c4e-83854e533905" providerId="AD"/>
      </p:ext>
    </p:extLst>
  </p:cmAuthor>
  <p:cmAuthor id="2" name="Ganesh Gholap" initials="GG" lastIdx="2" clrIdx="1">
    <p:extLst>
      <p:ext uri="{19B8F6BF-5375-455C-9EA6-DF929625EA0E}">
        <p15:presenceInfo xmlns:p15="http://schemas.microsoft.com/office/powerpoint/2012/main" userId="S::ganghola@publicisgroupe.net::b9e3fd16-487f-40c7-9506-f06859a9eef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A0FF"/>
    <a:srgbClr val="FF7B17"/>
    <a:srgbClr val="FF668B"/>
    <a:srgbClr val="000000"/>
    <a:srgbClr val="CDD59D"/>
    <a:srgbClr val="F5BFAD"/>
    <a:srgbClr val="DBB6BD"/>
    <a:srgbClr val="FFE001"/>
    <a:srgbClr val="212121"/>
    <a:srgbClr val="2106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04"/>
    <p:restoredTop sz="78273" autoAdjust="0"/>
  </p:normalViewPr>
  <p:slideViewPr>
    <p:cSldViewPr snapToGrid="0">
      <p:cViewPr varScale="1">
        <p:scale>
          <a:sx n="74" d="100"/>
          <a:sy n="74" d="100"/>
        </p:scale>
        <p:origin x="2008" y="192"/>
      </p:cViewPr>
      <p:guideLst/>
    </p:cSldViewPr>
  </p:slideViewPr>
  <p:notesTextViewPr>
    <p:cViewPr>
      <p:scale>
        <a:sx n="1" d="1"/>
        <a:sy n="1" d="1"/>
      </p:scale>
      <p:origin x="0" y="0"/>
    </p:cViewPr>
  </p:notesTextViewPr>
  <p:notesViewPr>
    <p:cSldViewPr snapToGrid="0">
      <p:cViewPr varScale="1">
        <p:scale>
          <a:sx n="91" d="100"/>
          <a:sy n="91" d="100"/>
        </p:scale>
        <p:origin x="41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08T11:53:01.210" idx="1">
    <p:pos x="778" y="90"/>
    <p:text>Ths element of the template needs to be th course name throughout I think. Pls chk with Chetan.</p:text>
    <p:extLst>
      <p:ext uri="{C676402C-5697-4E1C-873F-D02D1690AC5C}">
        <p15:threadingInfo xmlns:p15="http://schemas.microsoft.com/office/powerpoint/2012/main" timeZoneBias="-330"/>
      </p:ext>
    </p:extLst>
  </p:cm>
  <p:cm authorId="2" dt="2022-09-14T23:22:42.046" idx="2">
    <p:pos x="778" y="226"/>
    <p:text>Made this as course name</p:text>
    <p:extLst>
      <p:ext uri="{C676402C-5697-4E1C-873F-D02D1690AC5C}">
        <p15:threadingInfo xmlns:p15="http://schemas.microsoft.com/office/powerpoint/2012/main" timeZoneBias="-33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08T13:04:41.531" idx="2">
    <p:pos x="1926" y="1499"/>
    <p:text>this line seems incomplete pls chk.</p:text>
    <p:extLst>
      <p:ext uri="{C676402C-5697-4E1C-873F-D02D1690AC5C}">
        <p15:threadingInfo xmlns:p15="http://schemas.microsoft.com/office/powerpoint/2012/main" timeZoneBias="-330"/>
      </p:ext>
    </p:extLst>
  </p:cm>
  <p:cm authorId="2" dt="2022-09-13T00:34:02.465" idx="1">
    <p:pos x="1926" y="1635"/>
    <p:text>Done</p:text>
    <p:extLst>
      <p:ext uri="{C676402C-5697-4E1C-873F-D02D1690AC5C}">
        <p15:threadingInfo xmlns:p15="http://schemas.microsoft.com/office/powerpoint/2012/main" timeZoneBias="-330">
          <p15:parentCm authorId="1" idx="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5545E-3766-954E-8911-94BC67167CEC}" type="datetimeFigureOut">
              <a:rPr lang="en-US" smtClean="0"/>
              <a:t>9/15/22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E34E6-293D-6C49-AFD4-2D90F9D8D749}" type="slidenum">
              <a:rPr lang="en-US" smtClean="0"/>
              <a:t>‹#›</a:t>
            </a:fld>
            <a:endParaRPr lang="en-US" dirty="0"/>
          </a:p>
        </p:txBody>
      </p:sp>
    </p:spTree>
    <p:extLst>
      <p:ext uri="{BB962C8B-B14F-4D97-AF65-F5344CB8AC3E}">
        <p14:creationId xmlns:p14="http://schemas.microsoft.com/office/powerpoint/2010/main" val="742733015"/>
      </p:ext>
    </p:extLst>
  </p:cSld>
  <p:clrMap bg1="lt1" tx1="dk1" bg2="lt2" tx2="dk2" accent1="accent1" accent2="accent2" accent3="accent3" accent4="accent4" accent5="accent5" accent6="accent6" hlink="hlink" folHlink="folHlink"/>
  <p:notesStyle>
    <a:lvl1pPr marL="0" algn="l" defTabSz="1142817" rtl="0" eaLnBrk="1" latinLnBrk="0" hangingPunct="1">
      <a:defRPr sz="1500" kern="1200">
        <a:solidFill>
          <a:schemeClr val="tx1"/>
        </a:solidFill>
        <a:latin typeface="+mn-lt"/>
        <a:ea typeface="+mn-ea"/>
        <a:cs typeface="+mn-cs"/>
      </a:defRPr>
    </a:lvl1pPr>
    <a:lvl2pPr marL="571409" algn="l" defTabSz="1142817" rtl="0" eaLnBrk="1" latinLnBrk="0" hangingPunct="1">
      <a:defRPr sz="1500" kern="1200">
        <a:solidFill>
          <a:schemeClr val="tx1"/>
        </a:solidFill>
        <a:latin typeface="+mn-lt"/>
        <a:ea typeface="+mn-ea"/>
        <a:cs typeface="+mn-cs"/>
      </a:defRPr>
    </a:lvl2pPr>
    <a:lvl3pPr marL="1142817" algn="l" defTabSz="1142817" rtl="0" eaLnBrk="1" latinLnBrk="0" hangingPunct="1">
      <a:defRPr sz="1500" kern="1200">
        <a:solidFill>
          <a:schemeClr val="tx1"/>
        </a:solidFill>
        <a:latin typeface="+mn-lt"/>
        <a:ea typeface="+mn-ea"/>
        <a:cs typeface="+mn-cs"/>
      </a:defRPr>
    </a:lvl3pPr>
    <a:lvl4pPr marL="1714226" algn="l" defTabSz="1142817" rtl="0" eaLnBrk="1" latinLnBrk="0" hangingPunct="1">
      <a:defRPr sz="1500" kern="1200">
        <a:solidFill>
          <a:schemeClr val="tx1"/>
        </a:solidFill>
        <a:latin typeface="+mn-lt"/>
        <a:ea typeface="+mn-ea"/>
        <a:cs typeface="+mn-cs"/>
      </a:defRPr>
    </a:lvl4pPr>
    <a:lvl5pPr marL="2285634" algn="l" defTabSz="1142817" rtl="0" eaLnBrk="1" latinLnBrk="0" hangingPunct="1">
      <a:defRPr sz="1500" kern="1200">
        <a:solidFill>
          <a:schemeClr val="tx1"/>
        </a:solidFill>
        <a:latin typeface="+mn-lt"/>
        <a:ea typeface="+mn-ea"/>
        <a:cs typeface="+mn-cs"/>
      </a:defRPr>
    </a:lvl5pPr>
    <a:lvl6pPr marL="2857043" algn="l" defTabSz="1142817" rtl="0" eaLnBrk="1" latinLnBrk="0" hangingPunct="1">
      <a:defRPr sz="1500" kern="1200">
        <a:solidFill>
          <a:schemeClr val="tx1"/>
        </a:solidFill>
        <a:latin typeface="+mn-lt"/>
        <a:ea typeface="+mn-ea"/>
        <a:cs typeface="+mn-cs"/>
      </a:defRPr>
    </a:lvl6pPr>
    <a:lvl7pPr marL="3428451" algn="l" defTabSz="1142817" rtl="0" eaLnBrk="1" latinLnBrk="0" hangingPunct="1">
      <a:defRPr sz="1500" kern="1200">
        <a:solidFill>
          <a:schemeClr val="tx1"/>
        </a:solidFill>
        <a:latin typeface="+mn-lt"/>
        <a:ea typeface="+mn-ea"/>
        <a:cs typeface="+mn-cs"/>
      </a:defRPr>
    </a:lvl7pPr>
    <a:lvl8pPr marL="3999860" algn="l" defTabSz="1142817" rtl="0" eaLnBrk="1" latinLnBrk="0" hangingPunct="1">
      <a:defRPr sz="1500" kern="1200">
        <a:solidFill>
          <a:schemeClr val="tx1"/>
        </a:solidFill>
        <a:latin typeface="+mn-lt"/>
        <a:ea typeface="+mn-ea"/>
        <a:cs typeface="+mn-cs"/>
      </a:defRPr>
    </a:lvl8pPr>
    <a:lvl9pPr marL="4571268" algn="l" defTabSz="1142817"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fonts.google.com/knowledge/glossary/characte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fonts.google.com/knowledge/glossary/text_copy"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fonts.google.com/knowledge/glossary/type_foundr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a:t>
            </a:fld>
            <a:endParaRPr lang="en-US" dirty="0"/>
          </a:p>
        </p:txBody>
      </p:sp>
    </p:spTree>
    <p:extLst>
      <p:ext uri="{BB962C8B-B14F-4D97-AF65-F5344CB8AC3E}">
        <p14:creationId xmlns:p14="http://schemas.microsoft.com/office/powerpoint/2010/main" val="532371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b="1" u="none" dirty="0"/>
              <a:t>Anatomy of typography</a:t>
            </a:r>
          </a:p>
          <a:p>
            <a:endParaRPr lang="en-IN" sz="1600" b="1" u="none" dirty="0"/>
          </a:p>
          <a:p>
            <a:pPr marL="0" indent="0">
              <a:buNone/>
            </a:pPr>
            <a:r>
              <a:rPr lang="en-US" b="1" dirty="0">
                <a:solidFill>
                  <a:srgbClr val="FF7B17"/>
                </a:solidFill>
              </a:rPr>
              <a:t>Fonts: </a:t>
            </a:r>
          </a:p>
          <a:p>
            <a:pPr marL="0" indent="0">
              <a:buNone/>
            </a:pPr>
            <a:r>
              <a:rPr lang="en-IN" dirty="0"/>
              <a:t>As we all know, a font is a collection of letters and words with the same weights, widths and styles, such as the well-known Times New Roman, Helvetica and Garamond. </a:t>
            </a:r>
          </a:p>
          <a:p>
            <a:pPr marL="0" indent="0">
              <a:buNone/>
            </a:pPr>
            <a:endParaRPr lang="en-IN" dirty="0"/>
          </a:p>
          <a:p>
            <a:pPr marL="0" indent="0">
              <a:buNone/>
            </a:pPr>
            <a:r>
              <a:rPr lang="en-IN" b="1" dirty="0">
                <a:solidFill>
                  <a:srgbClr val="FF7B17"/>
                </a:solidFill>
              </a:rPr>
              <a:t>Typefaces</a:t>
            </a:r>
          </a:p>
          <a:p>
            <a:pPr marL="0" indent="0">
              <a:buNone/>
            </a:pPr>
            <a:r>
              <a:rPr lang="en-IN" dirty="0"/>
              <a:t>However, a typeface is a family of related fonts, like the commonly-used Serif and Sans Serif. So, a typeface often consists of several fonts.</a:t>
            </a:r>
          </a:p>
          <a:p>
            <a:pPr marL="0" indent="0">
              <a:buNone/>
            </a:pPr>
            <a:endParaRPr lang="en-IN" dirty="0"/>
          </a:p>
          <a:p>
            <a:pPr marL="0" indent="0">
              <a:buNone/>
            </a:pPr>
            <a:r>
              <a:rPr lang="en-IN" dirty="0"/>
              <a:t>Baseline:</a:t>
            </a:r>
          </a:p>
          <a:p>
            <a:pPr marL="0" indent="0">
              <a:buNone/>
            </a:pPr>
            <a:r>
              <a:rPr lang="en-IN" sz="1500" b="0" i="0" kern="1200" dirty="0">
                <a:solidFill>
                  <a:schemeClr val="tx1"/>
                </a:solidFill>
                <a:effectLst/>
                <a:latin typeface="+mn-lt"/>
                <a:ea typeface="+mn-ea"/>
                <a:cs typeface="+mn-cs"/>
              </a:rPr>
              <a:t>The </a:t>
            </a:r>
            <a:r>
              <a:rPr lang="en-IN" sz="1500" b="1" i="0" kern="1200" dirty="0">
                <a:solidFill>
                  <a:schemeClr val="tx1"/>
                </a:solidFill>
                <a:effectLst/>
                <a:latin typeface="+mn-lt"/>
                <a:ea typeface="+mn-ea"/>
                <a:cs typeface="+mn-cs"/>
              </a:rPr>
              <a:t>baseline </a:t>
            </a:r>
            <a:r>
              <a:rPr lang="en-IN" sz="1500" b="0" i="0" kern="1200" dirty="0">
                <a:solidFill>
                  <a:schemeClr val="tx1"/>
                </a:solidFill>
                <a:effectLst/>
                <a:latin typeface="+mn-lt"/>
                <a:ea typeface="+mn-ea"/>
                <a:cs typeface="+mn-cs"/>
              </a:rPr>
              <a:t>is the invisible line upon which a line of text rests. In Material Design, the baseline is an important specification in measuring the vertical distance between text and an element.</a:t>
            </a:r>
          </a:p>
          <a:p>
            <a:pPr marL="0" indent="0">
              <a:buNone/>
            </a:pPr>
            <a:endParaRPr lang="en-IN" sz="1500" b="0" i="0" kern="1200" dirty="0">
              <a:solidFill>
                <a:schemeClr val="tx1"/>
              </a:solidFill>
              <a:effectLst/>
              <a:latin typeface="+mn-lt"/>
              <a:ea typeface="+mn-ea"/>
              <a:cs typeface="+mn-cs"/>
            </a:endParaRPr>
          </a:p>
          <a:p>
            <a:pPr marL="0" indent="0">
              <a:buNone/>
            </a:pPr>
            <a:r>
              <a:rPr lang="en-IN" sz="1500" b="0" i="0" kern="1200" dirty="0">
                <a:solidFill>
                  <a:schemeClr val="tx1"/>
                </a:solidFill>
                <a:effectLst/>
                <a:latin typeface="+mn-lt"/>
                <a:ea typeface="+mn-ea"/>
                <a:cs typeface="+mn-cs"/>
              </a:rPr>
              <a:t>X height:</a:t>
            </a:r>
          </a:p>
          <a:p>
            <a:r>
              <a:rPr lang="en-IN" sz="1500" b="1" i="0" kern="1200" dirty="0">
                <a:solidFill>
                  <a:schemeClr val="tx1"/>
                </a:solidFill>
                <a:effectLst/>
                <a:latin typeface="+mn-lt"/>
                <a:ea typeface="+mn-ea"/>
                <a:cs typeface="+mn-cs"/>
              </a:rPr>
              <a:t>X-height</a:t>
            </a:r>
            <a:r>
              <a:rPr lang="en-IN" sz="1500" b="0" i="0" kern="1200" dirty="0">
                <a:solidFill>
                  <a:schemeClr val="tx1"/>
                </a:solidFill>
                <a:effectLst/>
                <a:latin typeface="+mn-lt"/>
                <a:ea typeface="+mn-ea"/>
                <a:cs typeface="+mn-cs"/>
              </a:rPr>
              <a:t> refers to the height of the lowercase x for a typeface, and it indicates how tall or short each glyph in a typeface will be.</a:t>
            </a:r>
          </a:p>
          <a:p>
            <a:r>
              <a:rPr lang="en-IN" sz="1500" b="0" i="0" kern="1200" dirty="0">
                <a:solidFill>
                  <a:schemeClr val="tx1"/>
                </a:solidFill>
                <a:effectLst/>
                <a:latin typeface="+mn-lt"/>
                <a:ea typeface="+mn-ea"/>
                <a:cs typeface="+mn-cs"/>
              </a:rPr>
              <a:t>Typefaces with tall x-heights have better legibility at small font sizes, as the white space within each letter is more legible.</a:t>
            </a:r>
          </a:p>
          <a:p>
            <a:pPr marL="0" indent="0">
              <a:buNone/>
            </a:pPr>
            <a:endParaRPr lang="en-IN" dirty="0"/>
          </a:p>
          <a:p>
            <a:pPr marL="0" indent="0">
              <a:buNone/>
            </a:pPr>
            <a:r>
              <a:rPr lang="en-IN" dirty="0"/>
              <a:t>Weight:</a:t>
            </a:r>
          </a:p>
          <a:p>
            <a:pPr marL="0" indent="0">
              <a:buNone/>
            </a:pPr>
            <a:r>
              <a:rPr lang="en-IN" sz="1500" b="1" i="0" kern="1200" dirty="0">
                <a:solidFill>
                  <a:schemeClr val="tx1"/>
                </a:solidFill>
                <a:effectLst/>
                <a:latin typeface="+mn-lt"/>
                <a:ea typeface="+mn-ea"/>
                <a:cs typeface="+mn-cs"/>
              </a:rPr>
              <a:t>Weight</a:t>
            </a:r>
            <a:r>
              <a:rPr lang="en-IN" sz="1500" b="0" i="0" kern="1200" dirty="0">
                <a:solidFill>
                  <a:schemeClr val="tx1"/>
                </a:solidFill>
                <a:effectLst/>
                <a:latin typeface="+mn-lt"/>
                <a:ea typeface="+mn-ea"/>
                <a:cs typeface="+mn-cs"/>
              </a:rPr>
              <a:t> refers to the relative thickness of a font’s stroke. A typeface can come in many weights; and four to six weights is a typical number available for a typeface.</a:t>
            </a:r>
            <a:endParaRPr lang="en-IN" dirty="0"/>
          </a:p>
          <a:p>
            <a:pPr marL="0" indent="0">
              <a:buNone/>
            </a:pPr>
            <a:endParaRPr lang="en-IN" dirty="0"/>
          </a:p>
          <a:p>
            <a:pPr marL="0" indent="0">
              <a:buNone/>
            </a:pPr>
            <a:r>
              <a:rPr lang="en-IN" b="1" dirty="0">
                <a:solidFill>
                  <a:srgbClr val="FF7B17"/>
                </a:solidFill>
              </a:rPr>
              <a:t>Tracking</a:t>
            </a:r>
          </a:p>
          <a:p>
            <a:pPr marL="0" indent="0">
              <a:buNone/>
            </a:pPr>
            <a:r>
              <a:rPr lang="en-IN" sz="1500" b="1" i="0" kern="1200" dirty="0">
                <a:solidFill>
                  <a:schemeClr val="tx1"/>
                </a:solidFill>
                <a:effectLst/>
                <a:latin typeface="+mn-lt"/>
                <a:ea typeface="+mn-ea"/>
                <a:cs typeface="+mn-cs"/>
              </a:rPr>
              <a:t>Letter-spacing</a:t>
            </a:r>
            <a:r>
              <a:rPr lang="en-IN" sz="1500" b="0" i="0" kern="1200" dirty="0">
                <a:solidFill>
                  <a:schemeClr val="tx1"/>
                </a:solidFill>
                <a:effectLst/>
                <a:latin typeface="+mn-lt"/>
                <a:ea typeface="+mn-ea"/>
                <a:cs typeface="+mn-cs"/>
              </a:rPr>
              <a:t>, also called tracking, refers to the uniform adjustment of the space between letters in a piece of text. </a:t>
            </a:r>
            <a:r>
              <a:rPr lang="en-IN" dirty="0"/>
              <a:t>Character spacing: Tracking is overall space between the characters. </a:t>
            </a:r>
          </a:p>
          <a:p>
            <a:pPr marL="0" indent="0">
              <a:buNone/>
            </a:pPr>
            <a:endParaRPr lang="en-IN" dirty="0"/>
          </a:p>
          <a:p>
            <a:pPr marL="0" indent="0">
              <a:buNone/>
            </a:pPr>
            <a:r>
              <a:rPr lang="en-IN" b="1" dirty="0">
                <a:solidFill>
                  <a:srgbClr val="FF7B17"/>
                </a:solidFill>
              </a:rPr>
              <a:t>Leading</a:t>
            </a:r>
            <a:r>
              <a:rPr lang="en-IN" dirty="0"/>
              <a:t>:</a:t>
            </a:r>
          </a:p>
          <a:p>
            <a:pPr marL="0" indent="0">
              <a:buNone/>
            </a:pPr>
            <a:r>
              <a:rPr lang="en-IN" sz="1500" b="0" i="0" kern="1200" dirty="0">
                <a:solidFill>
                  <a:schemeClr val="tx1"/>
                </a:solidFill>
                <a:effectLst/>
                <a:latin typeface="+mn-lt"/>
                <a:ea typeface="+mn-ea"/>
                <a:cs typeface="+mn-cs"/>
              </a:rPr>
              <a:t>Line height, also known as leading, controls the amount of space between baselines in a block of text. A text’s line height is proportional to its type size.</a:t>
            </a:r>
          </a:p>
          <a:p>
            <a:pPr marL="0" indent="0">
              <a:buNone/>
            </a:pPr>
            <a:endParaRPr lang="en-IN" dirty="0"/>
          </a:p>
          <a:p>
            <a:pPr marL="0" indent="0">
              <a:buNone/>
            </a:pPr>
            <a:r>
              <a:rPr lang="en-IN" b="1" dirty="0">
                <a:solidFill>
                  <a:srgbClr val="FF7B17"/>
                </a:solidFill>
              </a:rPr>
              <a:t>Kerning: </a:t>
            </a:r>
            <a:r>
              <a:rPr lang="en-IN" dirty="0"/>
              <a:t>It’s the space between the specific character. Unlike tracking it varies over the course of the word, because each letter fits together.</a:t>
            </a:r>
          </a:p>
          <a:p>
            <a:pPr marL="0" indent="0">
              <a:buNone/>
            </a:pPr>
            <a:endParaRPr lang="en-IN" dirty="0"/>
          </a:p>
          <a:p>
            <a:pPr marL="0" indent="0">
              <a:buNone/>
            </a:pPr>
            <a:endParaRPr lang="en-IN" dirty="0"/>
          </a:p>
          <a:p>
            <a:pPr marL="0" indent="0">
              <a:buNone/>
            </a:pPr>
            <a:endParaRPr lang="en-IN" dirty="0"/>
          </a:p>
          <a:p>
            <a:pPr marL="0" indent="0">
              <a:buNone/>
            </a:pPr>
            <a:r>
              <a:rPr lang="en-IN" b="1" dirty="0">
                <a:solidFill>
                  <a:srgbClr val="FF7B17"/>
                </a:solidFill>
              </a:rPr>
              <a:t>Hierarchy</a:t>
            </a:r>
          </a:p>
          <a:p>
            <a:pPr marL="0" indent="0">
              <a:buNone/>
            </a:pPr>
            <a:r>
              <a:rPr lang="en-IN" dirty="0"/>
              <a:t>Used to guide reader’s eye to whatever is important</a:t>
            </a:r>
          </a:p>
          <a:p>
            <a:pPr marL="0" indent="0">
              <a:buNone/>
            </a:pPr>
            <a:endParaRPr lang="en-IN"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11</a:t>
            </a:fld>
            <a:endParaRPr lang="en-US" dirty="0"/>
          </a:p>
        </p:txBody>
      </p:sp>
    </p:spTree>
    <p:extLst>
      <p:ext uri="{BB962C8B-B14F-4D97-AF65-F5344CB8AC3E}">
        <p14:creationId xmlns:p14="http://schemas.microsoft.com/office/powerpoint/2010/main" val="1403475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500" b="0" i="0" kern="1200" dirty="0">
                <a:solidFill>
                  <a:schemeClr val="tx1"/>
                </a:solidFill>
                <a:effectLst/>
                <a:latin typeface="+mn-lt"/>
                <a:ea typeface="+mn-ea"/>
                <a:cs typeface="+mn-cs"/>
              </a:rPr>
              <a:t>The </a:t>
            </a:r>
            <a:r>
              <a:rPr lang="en-IN" sz="1500" b="1" i="0" kern="1200" dirty="0">
                <a:solidFill>
                  <a:schemeClr val="tx1"/>
                </a:solidFill>
                <a:effectLst/>
                <a:latin typeface="+mn-lt"/>
                <a:ea typeface="+mn-ea"/>
                <a:cs typeface="+mn-cs"/>
              </a:rPr>
              <a:t>baseline </a:t>
            </a:r>
            <a:r>
              <a:rPr lang="en-IN" sz="1500" b="0" i="0" kern="1200" dirty="0">
                <a:solidFill>
                  <a:schemeClr val="tx1"/>
                </a:solidFill>
                <a:effectLst/>
                <a:latin typeface="+mn-lt"/>
                <a:ea typeface="+mn-ea"/>
                <a:cs typeface="+mn-cs"/>
              </a:rPr>
              <a:t>is the invisible line upon which a line of text rests. In Material Design, the baseline is an important specification in measuring the vertical distance between text and an element.</a:t>
            </a:r>
          </a:p>
          <a:p>
            <a:r>
              <a:rPr lang="en-IN" sz="1500" b="1" i="0" kern="1200" dirty="0">
                <a:solidFill>
                  <a:schemeClr val="tx1"/>
                </a:solidFill>
                <a:effectLst/>
                <a:latin typeface="+mn-lt"/>
                <a:ea typeface="+mn-ea"/>
                <a:cs typeface="+mn-cs"/>
              </a:rPr>
              <a:t>4dp grid</a:t>
            </a:r>
          </a:p>
          <a:p>
            <a:r>
              <a:rPr lang="en-IN" sz="1500" b="0" i="0" kern="1200" dirty="0">
                <a:solidFill>
                  <a:schemeClr val="tx1"/>
                </a:solidFill>
                <a:effectLst/>
                <a:latin typeface="+mn-lt"/>
                <a:ea typeface="+mn-ea"/>
                <a:cs typeface="+mn-cs"/>
              </a:rPr>
              <a:t>Type aligns to the 4dp baseline grid.</a:t>
            </a:r>
          </a:p>
          <a:p>
            <a:endParaRPr lang="en-IN" sz="1500" b="0" i="0" kern="1200" dirty="0">
              <a:solidFill>
                <a:schemeClr val="tx1"/>
              </a:solidFill>
              <a:effectLst/>
              <a:latin typeface="+mn-lt"/>
              <a:ea typeface="+mn-ea"/>
              <a:cs typeface="+mn-cs"/>
            </a:endParaRPr>
          </a:p>
          <a:p>
            <a:r>
              <a:rPr lang="en-IN" sz="1500" b="1" i="0" kern="1200" dirty="0">
                <a:solidFill>
                  <a:schemeClr val="tx1"/>
                </a:solidFill>
                <a:effectLst/>
                <a:latin typeface="+mn-lt"/>
                <a:ea typeface="+mn-ea"/>
                <a:cs typeface="+mn-cs"/>
              </a:rPr>
              <a:t>Measurement from the baseline</a:t>
            </a:r>
          </a:p>
          <a:p>
            <a:r>
              <a:rPr lang="en-IN" sz="1500" b="0" i="0" kern="1200" dirty="0">
                <a:solidFill>
                  <a:schemeClr val="tx1"/>
                </a:solidFill>
                <a:effectLst/>
                <a:latin typeface="+mn-lt"/>
                <a:ea typeface="+mn-ea"/>
                <a:cs typeface="+mn-cs"/>
              </a:rPr>
              <a:t>Specify distances from UI elements from the baseline. Baseline values are software-agnostic, so they work in any design program, and work with the grid. On Android and iOS, code can be translated from baseline-relative specs into padding. For the web, automate the calculation using Sass or CSS.</a:t>
            </a:r>
          </a:p>
          <a:p>
            <a:endParaRPr lang="en-IN" sz="15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12</a:t>
            </a:fld>
            <a:endParaRPr lang="en-US" dirty="0"/>
          </a:p>
        </p:txBody>
      </p:sp>
    </p:spTree>
    <p:extLst>
      <p:ext uri="{BB962C8B-B14F-4D97-AF65-F5344CB8AC3E}">
        <p14:creationId xmlns:p14="http://schemas.microsoft.com/office/powerpoint/2010/main" val="2908236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13</a:t>
            </a:fld>
            <a:endParaRPr lang="en-US" dirty="0"/>
          </a:p>
        </p:txBody>
      </p:sp>
    </p:spTree>
    <p:extLst>
      <p:ext uri="{BB962C8B-B14F-4D97-AF65-F5344CB8AC3E}">
        <p14:creationId xmlns:p14="http://schemas.microsoft.com/office/powerpoint/2010/main" val="2797211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14</a:t>
            </a:fld>
            <a:endParaRPr lang="en-US" dirty="0"/>
          </a:p>
        </p:txBody>
      </p:sp>
    </p:spTree>
    <p:extLst>
      <p:ext uri="{BB962C8B-B14F-4D97-AF65-F5344CB8AC3E}">
        <p14:creationId xmlns:p14="http://schemas.microsoft.com/office/powerpoint/2010/main" val="1456718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15</a:t>
            </a:fld>
            <a:endParaRPr lang="en-US" dirty="0"/>
          </a:p>
        </p:txBody>
      </p:sp>
    </p:spTree>
    <p:extLst>
      <p:ext uri="{BB962C8B-B14F-4D97-AF65-F5344CB8AC3E}">
        <p14:creationId xmlns:p14="http://schemas.microsoft.com/office/powerpoint/2010/main" val="3592825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16</a:t>
            </a:fld>
            <a:endParaRPr lang="en-US" dirty="0"/>
          </a:p>
        </p:txBody>
      </p:sp>
    </p:spTree>
    <p:extLst>
      <p:ext uri="{BB962C8B-B14F-4D97-AF65-F5344CB8AC3E}">
        <p14:creationId xmlns:p14="http://schemas.microsoft.com/office/powerpoint/2010/main" val="1713467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17</a:t>
            </a:fld>
            <a:endParaRPr lang="en-US" dirty="0"/>
          </a:p>
        </p:txBody>
      </p:sp>
    </p:spTree>
    <p:extLst>
      <p:ext uri="{BB962C8B-B14F-4D97-AF65-F5344CB8AC3E}">
        <p14:creationId xmlns:p14="http://schemas.microsoft.com/office/powerpoint/2010/main" val="3803683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18</a:t>
            </a:fld>
            <a:endParaRPr lang="en-US" dirty="0"/>
          </a:p>
        </p:txBody>
      </p:sp>
    </p:spTree>
    <p:extLst>
      <p:ext uri="{BB962C8B-B14F-4D97-AF65-F5344CB8AC3E}">
        <p14:creationId xmlns:p14="http://schemas.microsoft.com/office/powerpoint/2010/main" val="2623476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19</a:t>
            </a:fld>
            <a:endParaRPr lang="en-US" dirty="0"/>
          </a:p>
        </p:txBody>
      </p:sp>
    </p:spTree>
    <p:extLst>
      <p:ext uri="{BB962C8B-B14F-4D97-AF65-F5344CB8AC3E}">
        <p14:creationId xmlns:p14="http://schemas.microsoft.com/office/powerpoint/2010/main" val="3656488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units for fonts</a:t>
            </a:r>
          </a:p>
          <a:p>
            <a:r>
              <a:rPr lang="en-US" dirty="0" err="1"/>
              <a:t>Px</a:t>
            </a:r>
            <a:r>
              <a:rPr lang="en-US" dirty="0"/>
              <a:t>, Pt, </a:t>
            </a:r>
            <a:r>
              <a:rPr lang="en-US" dirty="0" err="1"/>
              <a:t>Sp</a:t>
            </a:r>
            <a:endParaRPr lang="en-US" dirty="0"/>
          </a:p>
          <a:p>
            <a:endParaRPr lang="en-US" dirty="0"/>
          </a:p>
          <a:p>
            <a:r>
              <a:rPr lang="en-US" dirty="0"/>
              <a:t>Ref: https://www.w3.org/Style/Examples/007/</a:t>
            </a:r>
            <a:r>
              <a:rPr lang="en-US" dirty="0" err="1"/>
              <a:t>units.en.html</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20</a:t>
            </a:fld>
            <a:endParaRPr lang="en-US" dirty="0"/>
          </a:p>
        </p:txBody>
      </p:sp>
    </p:spTree>
    <p:extLst>
      <p:ext uri="{BB962C8B-B14F-4D97-AF65-F5344CB8AC3E}">
        <p14:creationId xmlns:p14="http://schemas.microsoft.com/office/powerpoint/2010/main" val="2661849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a:t>
            </a:fld>
            <a:endParaRPr lang="en-US" dirty="0"/>
          </a:p>
        </p:txBody>
      </p:sp>
    </p:spTree>
    <p:extLst>
      <p:ext uri="{BB962C8B-B14F-4D97-AF65-F5344CB8AC3E}">
        <p14:creationId xmlns:p14="http://schemas.microsoft.com/office/powerpoint/2010/main" val="77622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21</a:t>
            </a:fld>
            <a:endParaRPr lang="en-US" dirty="0"/>
          </a:p>
        </p:txBody>
      </p:sp>
    </p:spTree>
    <p:extLst>
      <p:ext uri="{BB962C8B-B14F-4D97-AF65-F5344CB8AC3E}">
        <p14:creationId xmlns:p14="http://schemas.microsoft.com/office/powerpoint/2010/main" val="2810331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22</a:t>
            </a:fld>
            <a:endParaRPr lang="en-US" dirty="0"/>
          </a:p>
        </p:txBody>
      </p:sp>
    </p:spTree>
    <p:extLst>
      <p:ext uri="{BB962C8B-B14F-4D97-AF65-F5344CB8AC3E}">
        <p14:creationId xmlns:p14="http://schemas.microsoft.com/office/powerpoint/2010/main" val="2334251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23</a:t>
            </a:fld>
            <a:endParaRPr lang="en-US" dirty="0"/>
          </a:p>
        </p:txBody>
      </p:sp>
    </p:spTree>
    <p:extLst>
      <p:ext uri="{BB962C8B-B14F-4D97-AF65-F5344CB8AC3E}">
        <p14:creationId xmlns:p14="http://schemas.microsoft.com/office/powerpoint/2010/main" val="3345454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24</a:t>
            </a:fld>
            <a:endParaRPr lang="en-US" dirty="0"/>
          </a:p>
        </p:txBody>
      </p:sp>
    </p:spTree>
    <p:extLst>
      <p:ext uri="{BB962C8B-B14F-4D97-AF65-F5344CB8AC3E}">
        <p14:creationId xmlns:p14="http://schemas.microsoft.com/office/powerpoint/2010/main" val="1759372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25</a:t>
            </a:fld>
            <a:endParaRPr lang="en-US" dirty="0"/>
          </a:p>
        </p:txBody>
      </p:sp>
    </p:spTree>
    <p:extLst>
      <p:ext uri="{BB962C8B-B14F-4D97-AF65-F5344CB8AC3E}">
        <p14:creationId xmlns:p14="http://schemas.microsoft.com/office/powerpoint/2010/main" val="17617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500" b="0" i="0" kern="1200" dirty="0">
                <a:solidFill>
                  <a:schemeClr val="tx1"/>
                </a:solidFill>
                <a:effectLst/>
                <a:latin typeface="+mn-lt"/>
                <a:ea typeface="+mn-ea"/>
                <a:cs typeface="+mn-cs"/>
              </a:rPr>
              <a:t>Although both terms are related, legibility is the measure of how distinguishable individual </a:t>
            </a:r>
            <a:r>
              <a:rPr lang="en-IN" sz="1500" b="0" i="0" u="none" strike="noStrike" kern="1200" dirty="0">
                <a:solidFill>
                  <a:schemeClr val="tx1"/>
                </a:solidFill>
                <a:effectLst/>
                <a:latin typeface="+mn-lt"/>
                <a:ea typeface="+mn-ea"/>
                <a:cs typeface="+mn-cs"/>
                <a:hlinkClick r:id="rId3"/>
              </a:rPr>
              <a:t>characters</a:t>
            </a:r>
            <a:r>
              <a:rPr lang="en-IN" sz="1500" b="0" i="0" kern="1200" dirty="0">
                <a:solidFill>
                  <a:schemeClr val="tx1"/>
                </a:solidFill>
                <a:effectLst/>
                <a:latin typeface="+mn-lt"/>
                <a:ea typeface="+mn-ea"/>
                <a:cs typeface="+mn-cs"/>
              </a:rPr>
              <a:t> and words are to the eye of the reader; readability is the measure of how easy it is to read the </a:t>
            </a:r>
            <a:r>
              <a:rPr lang="en-IN" sz="1500" b="0" i="0" u="none" strike="noStrike" kern="1200" dirty="0">
                <a:solidFill>
                  <a:schemeClr val="tx1"/>
                </a:solidFill>
                <a:effectLst/>
                <a:latin typeface="+mn-lt"/>
                <a:ea typeface="+mn-ea"/>
                <a:cs typeface="+mn-cs"/>
                <a:hlinkClick r:id="rId4"/>
              </a:rPr>
              <a:t>text</a:t>
            </a:r>
            <a:r>
              <a:rPr lang="en-IN" sz="1500" b="0" i="0" kern="1200" dirty="0">
                <a:solidFill>
                  <a:schemeClr val="tx1"/>
                </a:solidFill>
                <a:effectLst/>
                <a:latin typeface="+mn-lt"/>
                <a:ea typeface="+mn-ea"/>
                <a:cs typeface="+mn-cs"/>
              </a:rPr>
              <a:t> overall. Both are measures of clarity.</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26</a:t>
            </a:fld>
            <a:endParaRPr lang="en-US" dirty="0"/>
          </a:p>
        </p:txBody>
      </p:sp>
    </p:spTree>
    <p:extLst>
      <p:ext uri="{BB962C8B-B14F-4D97-AF65-F5344CB8AC3E}">
        <p14:creationId xmlns:p14="http://schemas.microsoft.com/office/powerpoint/2010/main" val="3633987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IN" sz="1400" dirty="0">
                <a:solidFill>
                  <a:schemeClr val="tx1">
                    <a:lumMod val="65000"/>
                    <a:lumOff val="35000"/>
                  </a:schemeClr>
                </a:solidFill>
              </a:rPr>
              <a:t>For example, when you are using a cartoon font with warm colors, you add fun to your page. However, when you choose a plain and simple typography, you seem to set a serious tone for your entire app.</a:t>
            </a:r>
            <a:endParaRPr lang="en-IN" sz="1400" dirty="0"/>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27</a:t>
            </a:fld>
            <a:endParaRPr lang="en-US" dirty="0"/>
          </a:p>
        </p:txBody>
      </p:sp>
    </p:spTree>
    <p:extLst>
      <p:ext uri="{BB962C8B-B14F-4D97-AF65-F5344CB8AC3E}">
        <p14:creationId xmlns:p14="http://schemas.microsoft.com/office/powerpoint/2010/main" val="1236692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28</a:t>
            </a:fld>
            <a:endParaRPr lang="en-US" dirty="0"/>
          </a:p>
        </p:txBody>
      </p:sp>
    </p:spTree>
    <p:extLst>
      <p:ext uri="{BB962C8B-B14F-4D97-AF65-F5344CB8AC3E}">
        <p14:creationId xmlns:p14="http://schemas.microsoft.com/office/powerpoint/2010/main" val="3927547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29</a:t>
            </a:fld>
            <a:endParaRPr lang="en-US" dirty="0"/>
          </a:p>
        </p:txBody>
      </p:sp>
    </p:spTree>
    <p:extLst>
      <p:ext uri="{BB962C8B-B14F-4D97-AF65-F5344CB8AC3E}">
        <p14:creationId xmlns:p14="http://schemas.microsoft.com/office/powerpoint/2010/main" val="2026340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typography helps to define the character of the design.</a:t>
            </a:r>
          </a:p>
        </p:txBody>
      </p:sp>
      <p:sp>
        <p:nvSpPr>
          <p:cNvPr id="4" name="Slide Number Placeholder 3"/>
          <p:cNvSpPr>
            <a:spLocks noGrp="1"/>
          </p:cNvSpPr>
          <p:nvPr>
            <p:ph type="sldNum" sz="quarter" idx="5"/>
          </p:nvPr>
        </p:nvSpPr>
        <p:spPr/>
        <p:txBody>
          <a:bodyPr/>
          <a:lstStyle/>
          <a:p>
            <a:fld id="{B9AE34E6-293D-6C49-AFD4-2D90F9D8D749}" type="slidenum">
              <a:rPr lang="en-US" smtClean="0"/>
              <a:t>30</a:t>
            </a:fld>
            <a:endParaRPr lang="en-US" dirty="0"/>
          </a:p>
        </p:txBody>
      </p:sp>
    </p:spTree>
    <p:extLst>
      <p:ext uri="{BB962C8B-B14F-4D97-AF65-F5344CB8AC3E}">
        <p14:creationId xmlns:p14="http://schemas.microsoft.com/office/powerpoint/2010/main" val="155044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4</a:t>
            </a:fld>
            <a:endParaRPr lang="en-US" dirty="0"/>
          </a:p>
        </p:txBody>
      </p:sp>
    </p:spTree>
    <p:extLst>
      <p:ext uri="{BB962C8B-B14F-4D97-AF65-F5344CB8AC3E}">
        <p14:creationId xmlns:p14="http://schemas.microsoft.com/office/powerpoint/2010/main" val="966894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US" dirty="0"/>
              <a:t>Explain how typography helps to define the character of the design.</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31</a:t>
            </a:fld>
            <a:endParaRPr lang="en-US" dirty="0"/>
          </a:p>
        </p:txBody>
      </p:sp>
    </p:spTree>
    <p:extLst>
      <p:ext uri="{BB962C8B-B14F-4D97-AF65-F5344CB8AC3E}">
        <p14:creationId xmlns:p14="http://schemas.microsoft.com/office/powerpoint/2010/main" val="3379353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US" dirty="0"/>
              <a:t>Explain how typography helps to define the character of the design.</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32</a:t>
            </a:fld>
            <a:endParaRPr lang="en-US" dirty="0"/>
          </a:p>
        </p:txBody>
      </p:sp>
    </p:spTree>
    <p:extLst>
      <p:ext uri="{BB962C8B-B14F-4D97-AF65-F5344CB8AC3E}">
        <p14:creationId xmlns:p14="http://schemas.microsoft.com/office/powerpoint/2010/main" val="4159151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33</a:t>
            </a:fld>
            <a:endParaRPr lang="en-US" dirty="0"/>
          </a:p>
        </p:txBody>
      </p:sp>
    </p:spTree>
    <p:extLst>
      <p:ext uri="{BB962C8B-B14F-4D97-AF65-F5344CB8AC3E}">
        <p14:creationId xmlns:p14="http://schemas.microsoft.com/office/powerpoint/2010/main" val="677202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400" dirty="0">
                <a:solidFill>
                  <a:schemeClr val="bg1"/>
                </a:solidFill>
              </a:rPr>
              <a:t>One of the first things to consider is how many levels of hierarchy a design should have. From there, it’s up to the designer to consider additional levels that might be necessary. These could include captions, additional subheadings, pull quotes, and meta information</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34</a:t>
            </a:fld>
            <a:endParaRPr lang="en-US" dirty="0"/>
          </a:p>
        </p:txBody>
      </p:sp>
    </p:spTree>
    <p:extLst>
      <p:ext uri="{BB962C8B-B14F-4D97-AF65-F5344CB8AC3E}">
        <p14:creationId xmlns:p14="http://schemas.microsoft.com/office/powerpoint/2010/main" val="1037157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a:t>
            </a:r>
            <a:r>
              <a:rPr lang="en-US" dirty="0" err="1"/>
              <a:t>retinart.net</a:t>
            </a:r>
            <a:r>
              <a:rPr lang="en-US" dirty="0"/>
              <a:t>/typography/</a:t>
            </a:r>
            <a:r>
              <a:rPr lang="en-US" dirty="0" err="1"/>
              <a:t>typographicscale</a:t>
            </a:r>
            <a:r>
              <a:rPr lang="en-US" dirty="0"/>
              <a:t>/</a:t>
            </a:r>
          </a:p>
          <a:p>
            <a:endParaRPr lang="en-US" dirty="0"/>
          </a:p>
          <a:p>
            <a:endParaRPr lang="en-US" dirty="0"/>
          </a:p>
          <a:p>
            <a:endParaRPr lang="en-US" dirty="0"/>
          </a:p>
          <a:p>
            <a:r>
              <a:rPr lang="en-IN" sz="1500" b="0" i="0" kern="1200" dirty="0">
                <a:solidFill>
                  <a:schemeClr val="tx1"/>
                </a:solidFill>
                <a:effectLst/>
                <a:latin typeface="+mn-lt"/>
                <a:ea typeface="+mn-ea"/>
                <a:cs typeface="+mn-cs"/>
              </a:rPr>
              <a:t>A list of numbers that make it easier to set type. But why these numbers?</a:t>
            </a:r>
          </a:p>
          <a:p>
            <a:endParaRPr lang="en-IN" sz="1500" b="0" i="0" kern="1200" dirty="0">
              <a:solidFill>
                <a:schemeClr val="tx1"/>
              </a:solidFill>
              <a:effectLst/>
              <a:latin typeface="+mn-lt"/>
              <a:ea typeface="+mn-ea"/>
              <a:cs typeface="+mn-cs"/>
            </a:endParaRPr>
          </a:p>
          <a:p>
            <a:r>
              <a:rPr lang="en-IN" sz="1500" b="0" i="0" kern="1200" dirty="0">
                <a:solidFill>
                  <a:schemeClr val="tx1"/>
                </a:solidFill>
                <a:effectLst/>
                <a:latin typeface="+mn-lt"/>
                <a:ea typeface="+mn-ea"/>
                <a:cs typeface="+mn-cs"/>
              </a:rPr>
              <a:t>The scale is more of a guide. A way of saying ‘if you stick with these sizes you’re given a hint to develop beautiful typography’.</a:t>
            </a:r>
          </a:p>
          <a:p>
            <a:r>
              <a:rPr lang="en-IN" sz="1500" b="0" i="1" kern="1200" dirty="0">
                <a:solidFill>
                  <a:schemeClr val="tx1"/>
                </a:solidFill>
                <a:effectLst/>
                <a:latin typeface="+mn-lt"/>
                <a:ea typeface="+mn-ea"/>
                <a:cs typeface="+mn-cs"/>
              </a:rPr>
              <a:t>The typographic scale is the bedrock of modern typography, used for centuries to choose harmonious font sizes.</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35</a:t>
            </a:fld>
            <a:endParaRPr lang="en-US" dirty="0"/>
          </a:p>
        </p:txBody>
      </p:sp>
    </p:spTree>
    <p:extLst>
      <p:ext uri="{BB962C8B-B14F-4D97-AF65-F5344CB8AC3E}">
        <p14:creationId xmlns:p14="http://schemas.microsoft.com/office/powerpoint/2010/main" val="2339463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www.designsystems.com</a:t>
            </a:r>
            <a:r>
              <a:rPr lang="en-US" dirty="0"/>
              <a:t>/typography-guides/</a:t>
            </a:r>
          </a:p>
        </p:txBody>
      </p:sp>
      <p:sp>
        <p:nvSpPr>
          <p:cNvPr id="4" name="Slide Number Placeholder 3"/>
          <p:cNvSpPr>
            <a:spLocks noGrp="1"/>
          </p:cNvSpPr>
          <p:nvPr>
            <p:ph type="sldNum" sz="quarter" idx="5"/>
          </p:nvPr>
        </p:nvSpPr>
        <p:spPr/>
        <p:txBody>
          <a:bodyPr/>
          <a:lstStyle/>
          <a:p>
            <a:fld id="{B9AE34E6-293D-6C49-AFD4-2D90F9D8D749}" type="slidenum">
              <a:rPr lang="en-US" smtClean="0"/>
              <a:t>36</a:t>
            </a:fld>
            <a:endParaRPr lang="en-US" dirty="0"/>
          </a:p>
        </p:txBody>
      </p:sp>
    </p:spTree>
    <p:extLst>
      <p:ext uri="{BB962C8B-B14F-4D97-AF65-F5344CB8AC3E}">
        <p14:creationId xmlns:p14="http://schemas.microsoft.com/office/powerpoint/2010/main" val="1691398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38</a:t>
            </a:fld>
            <a:endParaRPr lang="en-US" dirty="0"/>
          </a:p>
        </p:txBody>
      </p:sp>
    </p:spTree>
    <p:extLst>
      <p:ext uri="{BB962C8B-B14F-4D97-AF65-F5344CB8AC3E}">
        <p14:creationId xmlns:p14="http://schemas.microsoft.com/office/powerpoint/2010/main" val="2752781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41</a:t>
            </a:fld>
            <a:endParaRPr lang="en-US" dirty="0"/>
          </a:p>
        </p:txBody>
      </p:sp>
    </p:spTree>
    <p:extLst>
      <p:ext uri="{BB962C8B-B14F-4D97-AF65-F5344CB8AC3E}">
        <p14:creationId xmlns:p14="http://schemas.microsoft.com/office/powerpoint/2010/main" val="657763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42</a:t>
            </a:fld>
            <a:endParaRPr lang="en-US" dirty="0"/>
          </a:p>
        </p:txBody>
      </p:sp>
    </p:spTree>
    <p:extLst>
      <p:ext uri="{BB962C8B-B14F-4D97-AF65-F5344CB8AC3E}">
        <p14:creationId xmlns:p14="http://schemas.microsoft.com/office/powerpoint/2010/main" val="3757203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500" b="0" i="0" kern="1200" dirty="0">
                <a:solidFill>
                  <a:schemeClr val="tx1"/>
                </a:solidFill>
                <a:effectLst/>
                <a:latin typeface="+mn-lt"/>
                <a:ea typeface="+mn-ea"/>
                <a:cs typeface="+mn-cs"/>
              </a:rPr>
              <a:t>Interaction with the audience: Presenter can ask the audience about the examples that they find in everyday life and how does that matter to them.</a:t>
            </a:r>
          </a:p>
          <a:p>
            <a:pPr fontAlgn="base"/>
            <a:endParaRPr lang="en-IN" sz="1500" b="0" i="0" kern="1200" dirty="0">
              <a:solidFill>
                <a:schemeClr val="tx1"/>
              </a:solidFill>
              <a:effectLst/>
              <a:latin typeface="+mn-lt"/>
              <a:ea typeface="+mn-ea"/>
              <a:cs typeface="+mn-cs"/>
            </a:endParaRPr>
          </a:p>
          <a:p>
            <a:pPr fontAlgn="base"/>
            <a:r>
              <a:rPr lang="en-IN" sz="1500" b="0" i="0" kern="1200" dirty="0">
                <a:solidFill>
                  <a:schemeClr val="tx1"/>
                </a:solidFill>
                <a:effectLst/>
                <a:latin typeface="+mn-lt"/>
                <a:ea typeface="+mn-ea"/>
                <a:cs typeface="+mn-cs"/>
              </a:rPr>
              <a:t>Everyday we’re greeted with an array of messages that scream for our attention.</a:t>
            </a:r>
          </a:p>
          <a:p>
            <a:pPr fontAlgn="base"/>
            <a:r>
              <a:rPr lang="en-IN" sz="1500" b="0" i="0" kern="1200" dirty="0">
                <a:solidFill>
                  <a:schemeClr val="tx1"/>
                </a:solidFill>
                <a:effectLst/>
                <a:latin typeface="+mn-lt"/>
                <a:ea typeface="+mn-ea"/>
                <a:cs typeface="+mn-cs"/>
              </a:rPr>
              <a:t>From street signs to menu boards, typography and typographic letterforms are the common ingredients for communication. Yet, how often does one stop to analyze these symbols? </a:t>
            </a:r>
          </a:p>
        </p:txBody>
      </p:sp>
      <p:sp>
        <p:nvSpPr>
          <p:cNvPr id="4" name="Slide Number Placeholder 3"/>
          <p:cNvSpPr>
            <a:spLocks noGrp="1"/>
          </p:cNvSpPr>
          <p:nvPr>
            <p:ph type="sldNum" sz="quarter" idx="5"/>
          </p:nvPr>
        </p:nvSpPr>
        <p:spPr/>
        <p:txBody>
          <a:bodyPr/>
          <a:lstStyle/>
          <a:p>
            <a:fld id="{B9AE34E6-293D-6C49-AFD4-2D90F9D8D749}" type="slidenum">
              <a:rPr lang="en-US" smtClean="0"/>
              <a:t>5</a:t>
            </a:fld>
            <a:endParaRPr lang="en-US" dirty="0"/>
          </a:p>
        </p:txBody>
      </p:sp>
    </p:spTree>
    <p:extLst>
      <p:ext uri="{BB962C8B-B14F-4D97-AF65-F5344CB8AC3E}">
        <p14:creationId xmlns:p14="http://schemas.microsoft.com/office/powerpoint/2010/main" val="293557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00000"/>
              </a:lnSpc>
              <a:buNone/>
            </a:pPr>
            <a:r>
              <a:rPr lang="en-US" sz="1600" b="1" dirty="0">
                <a:solidFill>
                  <a:srgbClr val="FF668B"/>
                </a:solidFill>
              </a:rPr>
              <a:t>Giving the example how typography affects the overall look and feel and also the decision making.</a:t>
            </a:r>
          </a:p>
          <a:p>
            <a:pPr marL="0" indent="0" algn="l">
              <a:lnSpc>
                <a:spcPct val="100000"/>
              </a:lnSpc>
              <a:buNone/>
            </a:pPr>
            <a:endParaRPr lang="en-US" sz="1600" b="1" dirty="0">
              <a:solidFill>
                <a:srgbClr val="FF668B"/>
              </a:solidFill>
            </a:endParaRPr>
          </a:p>
          <a:p>
            <a:pPr marL="0" indent="0" algn="l">
              <a:lnSpc>
                <a:spcPct val="100000"/>
              </a:lnSpc>
              <a:buNone/>
            </a:pPr>
            <a:r>
              <a:rPr lang="en-US" sz="1600" b="0" dirty="0">
                <a:solidFill>
                  <a:srgbClr val="FF668B"/>
                </a:solidFill>
              </a:rPr>
              <a:t>Ask the audience which one is a better option for the bank. Option 2 is better; thus the font styling has a specific character to define. That’s why typography is an important aspect of the design.</a:t>
            </a:r>
            <a:endParaRPr lang="en-US" b="0" dirty="0"/>
          </a:p>
        </p:txBody>
      </p:sp>
      <p:sp>
        <p:nvSpPr>
          <p:cNvPr id="4" name="Slide Number Placeholder 3"/>
          <p:cNvSpPr>
            <a:spLocks noGrp="1"/>
          </p:cNvSpPr>
          <p:nvPr>
            <p:ph type="sldNum" sz="quarter" idx="5"/>
          </p:nvPr>
        </p:nvSpPr>
        <p:spPr/>
        <p:txBody>
          <a:bodyPr/>
          <a:lstStyle/>
          <a:p>
            <a:fld id="{B9AE34E6-293D-6C49-AFD4-2D90F9D8D749}" type="slidenum">
              <a:rPr lang="en-US" smtClean="0"/>
              <a:t>6</a:t>
            </a:fld>
            <a:endParaRPr lang="en-US" dirty="0"/>
          </a:p>
        </p:txBody>
      </p:sp>
    </p:spTree>
    <p:extLst>
      <p:ext uri="{BB962C8B-B14F-4D97-AF65-F5344CB8AC3E}">
        <p14:creationId xmlns:p14="http://schemas.microsoft.com/office/powerpoint/2010/main" val="3085076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00000"/>
              </a:lnSpc>
              <a:buNone/>
            </a:pPr>
            <a:r>
              <a:rPr lang="en-US" sz="1600" b="1" dirty="0">
                <a:solidFill>
                  <a:srgbClr val="FF668B"/>
                </a:solidFill>
              </a:rPr>
              <a:t>Typography is the practice of making informed decisions about the setting of type.</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7</a:t>
            </a:fld>
            <a:endParaRPr lang="en-US" dirty="0"/>
          </a:p>
        </p:txBody>
      </p:sp>
    </p:spTree>
    <p:extLst>
      <p:ext uri="{BB962C8B-B14F-4D97-AF65-F5344CB8AC3E}">
        <p14:creationId xmlns:p14="http://schemas.microsoft.com/office/powerpoint/2010/main" val="3130817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8</a:t>
            </a:fld>
            <a:endParaRPr lang="en-US" dirty="0"/>
          </a:p>
        </p:txBody>
      </p:sp>
    </p:spTree>
    <p:extLst>
      <p:ext uri="{BB962C8B-B14F-4D97-AF65-F5344CB8AC3E}">
        <p14:creationId xmlns:p14="http://schemas.microsoft.com/office/powerpoint/2010/main" val="1167277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00000"/>
              </a:lnSpc>
              <a:buNone/>
            </a:pPr>
            <a:r>
              <a:rPr lang="en-IN" sz="1500" b="0" i="0" kern="1200" dirty="0">
                <a:solidFill>
                  <a:schemeClr val="tx1"/>
                </a:solidFill>
                <a:effectLst/>
                <a:latin typeface="+mn-lt"/>
                <a:ea typeface="+mn-ea"/>
                <a:cs typeface="+mn-cs"/>
              </a:rPr>
              <a:t>The main difference between these two terms is that a typeface (or type family) is the name of a specific collection of related fonts. In comparison, font refers to a particular weight, width, and style within that typeface. To put it in simple terms, each variation of a typeface is a font. For example, Helvetica would be the typeface chosen for a project, but the actual font in use might be Helvetica Regular 9 points.</a:t>
            </a:r>
          </a:p>
          <a:p>
            <a:pPr marL="0" indent="0" algn="l">
              <a:lnSpc>
                <a:spcPct val="100000"/>
              </a:lnSpc>
              <a:buNone/>
            </a:pPr>
            <a:endParaRPr lang="en-IN" sz="1500" b="0" i="0" kern="1200" dirty="0">
              <a:solidFill>
                <a:schemeClr val="tx1"/>
              </a:solidFill>
              <a:effectLst/>
              <a:latin typeface="+mn-lt"/>
              <a:ea typeface="+mn-ea"/>
              <a:cs typeface="+mn-cs"/>
            </a:endParaRPr>
          </a:p>
          <a:p>
            <a:pPr marL="0" indent="0" algn="l">
              <a:lnSpc>
                <a:spcPct val="100000"/>
              </a:lnSpc>
              <a:buNone/>
            </a:pPr>
            <a:r>
              <a:rPr lang="en-IN" sz="1500" b="0" i="0" kern="1200" dirty="0">
                <a:solidFill>
                  <a:schemeClr val="tx1"/>
                </a:solidFill>
                <a:effectLst/>
                <a:latin typeface="+mn-lt"/>
                <a:ea typeface="+mn-ea"/>
                <a:cs typeface="+mn-cs"/>
              </a:rPr>
              <a:t>In other words</a:t>
            </a:r>
          </a:p>
          <a:p>
            <a:pPr fontAlgn="base"/>
            <a:r>
              <a:rPr lang="en-IN" sz="1500" b="0" i="0" kern="1200" dirty="0">
                <a:solidFill>
                  <a:schemeClr val="tx1"/>
                </a:solidFill>
                <a:effectLst/>
                <a:latin typeface="+mn-lt"/>
                <a:ea typeface="+mn-ea"/>
                <a:cs typeface="+mn-cs"/>
              </a:rPr>
              <a:t>A </a:t>
            </a:r>
            <a:r>
              <a:rPr lang="en-IN" sz="1500" b="1" i="0" kern="1200" dirty="0">
                <a:solidFill>
                  <a:schemeClr val="tx1"/>
                </a:solidFill>
                <a:effectLst/>
                <a:latin typeface="+mn-lt"/>
                <a:ea typeface="+mn-ea"/>
                <a:cs typeface="+mn-cs"/>
              </a:rPr>
              <a:t>font</a:t>
            </a:r>
            <a:r>
              <a:rPr lang="en-IN" sz="1500" b="0" i="0" kern="1200" dirty="0">
                <a:solidFill>
                  <a:schemeClr val="tx1"/>
                </a:solidFill>
                <a:effectLst/>
                <a:latin typeface="+mn-lt"/>
                <a:ea typeface="+mn-ea"/>
                <a:cs typeface="+mn-cs"/>
              </a:rPr>
              <a:t> is a computer file, software or program that instructs your computer to display and print each letter in a particular way. The font includes precise details like the weight, style (bold/italic) and point size. </a:t>
            </a:r>
          </a:p>
          <a:p>
            <a:pPr fontAlgn="base"/>
            <a:r>
              <a:rPr lang="en-IN" sz="1500" b="0" i="0" kern="1200" dirty="0">
                <a:solidFill>
                  <a:schemeClr val="tx1"/>
                </a:solidFill>
                <a:effectLst/>
                <a:latin typeface="+mn-lt"/>
                <a:ea typeface="+mn-ea"/>
                <a:cs typeface="+mn-cs"/>
              </a:rPr>
              <a:t>A </a:t>
            </a:r>
            <a:r>
              <a:rPr lang="en-IN" sz="1500" b="1" i="0" kern="1200" dirty="0">
                <a:solidFill>
                  <a:schemeClr val="tx1"/>
                </a:solidFill>
                <a:effectLst/>
                <a:latin typeface="+mn-lt"/>
                <a:ea typeface="+mn-ea"/>
                <a:cs typeface="+mn-cs"/>
              </a:rPr>
              <a:t>typeface</a:t>
            </a:r>
            <a:r>
              <a:rPr lang="en-IN" sz="1500" b="0" i="0" kern="1200" dirty="0">
                <a:solidFill>
                  <a:schemeClr val="tx1"/>
                </a:solidFill>
                <a:effectLst/>
                <a:latin typeface="+mn-lt"/>
                <a:ea typeface="+mn-ea"/>
                <a:cs typeface="+mn-cs"/>
              </a:rPr>
              <a:t> is a set of letters, numbers and symbols (like glyphs) that have a common design ethos. A typeface refers to the whole family. </a:t>
            </a:r>
          </a:p>
          <a:p>
            <a:pPr marL="0" indent="0" algn="l">
              <a:lnSpc>
                <a:spcPct val="100000"/>
              </a:lnSpc>
              <a:buNone/>
            </a:pP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9</a:t>
            </a:fld>
            <a:endParaRPr lang="en-US" dirty="0"/>
          </a:p>
        </p:txBody>
      </p:sp>
    </p:spTree>
    <p:extLst>
      <p:ext uri="{BB962C8B-B14F-4D97-AF65-F5344CB8AC3E}">
        <p14:creationId xmlns:p14="http://schemas.microsoft.com/office/powerpoint/2010/main" val="4134955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lnSpc>
                <a:spcPct val="100000"/>
              </a:lnSpc>
              <a:buNone/>
            </a:pPr>
            <a:r>
              <a:rPr lang="en-IN" sz="1500" b="0" i="0" kern="1200" dirty="0">
                <a:solidFill>
                  <a:schemeClr val="tx1"/>
                </a:solidFill>
                <a:effectLst/>
                <a:latin typeface="+mn-lt"/>
                <a:ea typeface="+mn-ea"/>
                <a:cs typeface="+mn-cs"/>
              </a:rPr>
              <a:t>If you’ve ever browsed an online library of fonts with hundreds of choices, like </a:t>
            </a:r>
            <a:r>
              <a:rPr lang="en-IN" sz="1500" b="0" i="0" u="none" strike="noStrike" kern="1200" dirty="0">
                <a:solidFill>
                  <a:schemeClr val="tx1"/>
                </a:solidFill>
                <a:effectLst/>
                <a:latin typeface="+mn-lt"/>
                <a:ea typeface="+mn-ea"/>
                <a:cs typeface="+mn-cs"/>
                <a:hlinkClick r:id="rId3"/>
              </a:rPr>
              <a:t>Google Fonts</a:t>
            </a:r>
            <a:r>
              <a:rPr lang="en-IN" sz="1500" b="0" i="0" kern="1200" dirty="0">
                <a:solidFill>
                  <a:schemeClr val="tx1"/>
                </a:solidFill>
                <a:effectLst/>
                <a:latin typeface="+mn-lt"/>
                <a:ea typeface="+mn-ea"/>
                <a:cs typeface="+mn-cs"/>
              </a:rPr>
              <a:t>, or an independent </a:t>
            </a:r>
            <a:r>
              <a:rPr lang="en-IN" sz="1500" b="0" i="0" u="none" strike="noStrike" kern="1200" dirty="0">
                <a:solidFill>
                  <a:schemeClr val="tx1"/>
                </a:solidFill>
                <a:effectLst/>
                <a:latin typeface="+mn-lt"/>
                <a:ea typeface="+mn-ea"/>
                <a:cs typeface="+mn-cs"/>
                <a:hlinkClick r:id="rId4"/>
              </a:rPr>
              <a:t>type foundry</a:t>
            </a:r>
            <a:r>
              <a:rPr lang="en-IN" sz="1500" b="0" i="0" kern="1200" dirty="0">
                <a:solidFill>
                  <a:schemeClr val="tx1"/>
                </a:solidFill>
                <a:effectLst/>
                <a:latin typeface="+mn-lt"/>
                <a:ea typeface="+mn-ea"/>
                <a:cs typeface="+mn-cs"/>
              </a:rPr>
              <a:t>’s website with dozens of options, you’ve probably noticed it’s possible to filter according to loose groupings. Commonly, you’ll find groupings such as: Serif, San Serif, Slab Serif, Monospaced, Display etc. </a:t>
            </a:r>
          </a:p>
          <a:p>
            <a:pPr marL="0" indent="0" algn="l">
              <a:lnSpc>
                <a:spcPct val="100000"/>
              </a:lnSpc>
              <a:buNone/>
            </a:pPr>
            <a:endParaRPr lang="en-IN" sz="1500" b="0" i="0" kern="1200" dirty="0">
              <a:solidFill>
                <a:schemeClr val="tx1"/>
              </a:solidFill>
              <a:effectLst/>
              <a:latin typeface="+mn-lt"/>
              <a:ea typeface="+mn-ea"/>
              <a:cs typeface="+mn-cs"/>
            </a:endParaRPr>
          </a:p>
          <a:p>
            <a:pPr marL="0" indent="0" algn="l">
              <a:lnSpc>
                <a:spcPct val="100000"/>
              </a:lnSpc>
              <a:buNone/>
            </a:pPr>
            <a:r>
              <a:rPr lang="en-IN" sz="1500" b="0" i="0" kern="1200" dirty="0">
                <a:solidFill>
                  <a:schemeClr val="tx1"/>
                </a:solidFill>
                <a:effectLst/>
                <a:latin typeface="+mn-lt"/>
                <a:ea typeface="+mn-ea"/>
                <a:cs typeface="+mn-cs"/>
              </a:rPr>
              <a:t>Here we are showing three basic font types Serif, San Serif and Display.</a:t>
            </a:r>
          </a:p>
          <a:p>
            <a:pPr marL="0" indent="0" algn="l">
              <a:lnSpc>
                <a:spcPct val="100000"/>
              </a:lnSpc>
              <a:buNone/>
            </a:pP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10</a:t>
            </a:fld>
            <a:endParaRPr lang="en-US" dirty="0"/>
          </a:p>
        </p:txBody>
      </p:sp>
    </p:spTree>
    <p:extLst>
      <p:ext uri="{BB962C8B-B14F-4D97-AF65-F5344CB8AC3E}">
        <p14:creationId xmlns:p14="http://schemas.microsoft.com/office/powerpoint/2010/main" val="179736304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F18EC08F-88CB-1168-A213-196306C9ADA7}"/>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9" name="Picture 8">
            <a:extLst>
              <a:ext uri="{FF2B5EF4-FFF2-40B4-BE49-F238E27FC236}">
                <a16:creationId xmlns:a16="http://schemas.microsoft.com/office/drawing/2014/main" id="{BFE2BB58-C981-F0E7-4444-84F638D3601D}"/>
              </a:ext>
            </a:extLst>
          </p:cNvPr>
          <p:cNvPicPr>
            <a:picLocks noChangeAspect="1"/>
          </p:cNvPicPr>
          <p:nvPr userDrawn="1"/>
        </p:nvPicPr>
        <p:blipFill>
          <a:blip r:embed="rId3"/>
          <a:stretch>
            <a:fillRect/>
          </a:stretch>
        </p:blipFill>
        <p:spPr>
          <a:xfrm>
            <a:off x="709732" y="580901"/>
            <a:ext cx="2466000" cy="2466000"/>
          </a:xfrm>
          <a:prstGeom prst="rect">
            <a:avLst/>
          </a:prstGeom>
        </p:spPr>
      </p:pic>
      <p:pic>
        <p:nvPicPr>
          <p:cNvPr id="10" name="Picture 9">
            <a:extLst>
              <a:ext uri="{FF2B5EF4-FFF2-40B4-BE49-F238E27FC236}">
                <a16:creationId xmlns:a16="http://schemas.microsoft.com/office/drawing/2014/main" id="{3EA53B6E-7EE7-317C-D767-F37E36591929}"/>
              </a:ext>
            </a:extLst>
          </p:cNvPr>
          <p:cNvPicPr>
            <a:picLocks noChangeAspect="1"/>
          </p:cNvPicPr>
          <p:nvPr userDrawn="1"/>
        </p:nvPicPr>
        <p:blipFill>
          <a:blip r:embed="rId4"/>
          <a:stretch>
            <a:fillRect/>
          </a:stretch>
        </p:blipFill>
        <p:spPr>
          <a:xfrm>
            <a:off x="3175732" y="588784"/>
            <a:ext cx="2456479" cy="2466000"/>
          </a:xfrm>
          <a:prstGeom prst="rect">
            <a:avLst/>
          </a:prstGeom>
        </p:spPr>
      </p:pic>
      <p:pic>
        <p:nvPicPr>
          <p:cNvPr id="11" name="Picture 10">
            <a:extLst>
              <a:ext uri="{FF2B5EF4-FFF2-40B4-BE49-F238E27FC236}">
                <a16:creationId xmlns:a16="http://schemas.microsoft.com/office/drawing/2014/main" id="{BC4DEC21-C182-C8E8-8780-3B1315DBC2C4}"/>
              </a:ext>
            </a:extLst>
          </p:cNvPr>
          <p:cNvPicPr>
            <a:picLocks noChangeAspect="1"/>
          </p:cNvPicPr>
          <p:nvPr userDrawn="1"/>
        </p:nvPicPr>
        <p:blipFill>
          <a:blip r:embed="rId5"/>
          <a:stretch>
            <a:fillRect/>
          </a:stretch>
        </p:blipFill>
        <p:spPr>
          <a:xfrm>
            <a:off x="709732" y="3046901"/>
            <a:ext cx="2466000" cy="2466000"/>
          </a:xfrm>
          <a:prstGeom prst="rect">
            <a:avLst/>
          </a:prstGeom>
        </p:spPr>
      </p:pic>
      <p:pic>
        <p:nvPicPr>
          <p:cNvPr id="12" name="Picture 11">
            <a:extLst>
              <a:ext uri="{FF2B5EF4-FFF2-40B4-BE49-F238E27FC236}">
                <a16:creationId xmlns:a16="http://schemas.microsoft.com/office/drawing/2014/main" id="{7DA3B47D-2A57-149D-AB35-C86FE44D2D98}"/>
              </a:ext>
            </a:extLst>
          </p:cNvPr>
          <p:cNvPicPr>
            <a:picLocks noChangeAspect="1"/>
          </p:cNvPicPr>
          <p:nvPr userDrawn="1"/>
        </p:nvPicPr>
        <p:blipFill>
          <a:blip r:embed="rId6"/>
          <a:stretch>
            <a:fillRect/>
          </a:stretch>
        </p:blipFill>
        <p:spPr>
          <a:xfrm>
            <a:off x="3175733" y="3046901"/>
            <a:ext cx="2456479" cy="2466000"/>
          </a:xfrm>
          <a:prstGeom prst="rect">
            <a:avLst/>
          </a:prstGeom>
        </p:spPr>
      </p:pic>
      <p:pic>
        <p:nvPicPr>
          <p:cNvPr id="13" name="Picture 12">
            <a:extLst>
              <a:ext uri="{FF2B5EF4-FFF2-40B4-BE49-F238E27FC236}">
                <a16:creationId xmlns:a16="http://schemas.microsoft.com/office/drawing/2014/main" id="{FD589C2A-1BCC-52ED-D77F-DBE030464CAA}"/>
              </a:ext>
            </a:extLst>
          </p:cNvPr>
          <p:cNvPicPr>
            <a:picLocks noChangeAspect="1"/>
          </p:cNvPicPr>
          <p:nvPr userDrawn="1"/>
        </p:nvPicPr>
        <p:blipFill>
          <a:blip r:embed="rId7"/>
          <a:stretch>
            <a:fillRect/>
          </a:stretch>
        </p:blipFill>
        <p:spPr>
          <a:xfrm>
            <a:off x="709732" y="5505018"/>
            <a:ext cx="2456479" cy="2466000"/>
          </a:xfrm>
          <a:prstGeom prst="rect">
            <a:avLst/>
          </a:prstGeom>
        </p:spPr>
      </p:pic>
      <p:sp>
        <p:nvSpPr>
          <p:cNvPr id="15" name="TextBox 14">
            <a:extLst>
              <a:ext uri="{FF2B5EF4-FFF2-40B4-BE49-F238E27FC236}">
                <a16:creationId xmlns:a16="http://schemas.microsoft.com/office/drawing/2014/main" id="{490A893A-B567-E8E8-6C70-E0C550282C66}"/>
              </a:ext>
            </a:extLst>
          </p:cNvPr>
          <p:cNvSpPr txBox="1"/>
          <p:nvPr userDrawn="1"/>
        </p:nvSpPr>
        <p:spPr>
          <a:xfrm rot="-5400000">
            <a:off x="-1510266" y="4769489"/>
            <a:ext cx="3742340" cy="338554"/>
          </a:xfrm>
          <a:prstGeom prst="rect">
            <a:avLst/>
          </a:prstGeom>
          <a:noFill/>
        </p:spPr>
        <p:txBody>
          <a:bodyPr wrap="square">
            <a:spAutoFit/>
          </a:bodyPr>
          <a:lstStyle/>
          <a:p>
            <a:r>
              <a:rPr lang="en-IN" sz="1600" b="0" i="0" dirty="0">
                <a:solidFill>
                  <a:srgbClr val="5E6A69"/>
                </a:solidFill>
                <a:effectLst/>
                <a:latin typeface="Futura Next Light" panose="020B0402020204020303" pitchFamily="34" charset="77"/>
              </a:rPr>
              <a:t>experience training programme</a:t>
            </a:r>
          </a:p>
        </p:txBody>
      </p:sp>
      <p:pic>
        <p:nvPicPr>
          <p:cNvPr id="16" name="Picture 15">
            <a:extLst>
              <a:ext uri="{FF2B5EF4-FFF2-40B4-BE49-F238E27FC236}">
                <a16:creationId xmlns:a16="http://schemas.microsoft.com/office/drawing/2014/main" id="{EC13FC8F-4929-CB42-95D2-911521599BED}"/>
              </a:ext>
            </a:extLst>
          </p:cNvPr>
          <p:cNvPicPr>
            <a:picLocks noChangeAspect="1"/>
          </p:cNvPicPr>
          <p:nvPr userDrawn="1"/>
        </p:nvPicPr>
        <p:blipFill>
          <a:blip r:embed="rId8"/>
          <a:stretch>
            <a:fillRect/>
          </a:stretch>
        </p:blipFill>
        <p:spPr>
          <a:xfrm>
            <a:off x="3427435" y="5736941"/>
            <a:ext cx="2145990" cy="2145990"/>
          </a:xfrm>
          <a:prstGeom prst="rect">
            <a:avLst/>
          </a:prstGeom>
        </p:spPr>
      </p:pic>
      <p:pic>
        <p:nvPicPr>
          <p:cNvPr id="20" name="Picture 19">
            <a:extLst>
              <a:ext uri="{FF2B5EF4-FFF2-40B4-BE49-F238E27FC236}">
                <a16:creationId xmlns:a16="http://schemas.microsoft.com/office/drawing/2014/main" id="{0C2391C8-4586-950A-A2D4-5055055B9A4B}"/>
              </a:ext>
            </a:extLst>
          </p:cNvPr>
          <p:cNvPicPr>
            <a:picLocks noChangeAspect="1"/>
          </p:cNvPicPr>
          <p:nvPr userDrawn="1"/>
        </p:nvPicPr>
        <p:blipFill>
          <a:blip r:embed="rId9"/>
          <a:stretch>
            <a:fillRect/>
          </a:stretch>
        </p:blipFill>
        <p:spPr>
          <a:xfrm>
            <a:off x="6595904" y="643059"/>
            <a:ext cx="2110522" cy="600623"/>
          </a:xfrm>
          <a:prstGeom prst="rect">
            <a:avLst/>
          </a:prstGeom>
        </p:spPr>
      </p:pic>
      <p:pic>
        <p:nvPicPr>
          <p:cNvPr id="21" name="Picture 20">
            <a:extLst>
              <a:ext uri="{FF2B5EF4-FFF2-40B4-BE49-F238E27FC236}">
                <a16:creationId xmlns:a16="http://schemas.microsoft.com/office/drawing/2014/main" id="{C9509538-0C45-B037-C673-D1B1B0EE7421}"/>
              </a:ext>
            </a:extLst>
          </p:cNvPr>
          <p:cNvPicPr>
            <a:picLocks noChangeAspect="1"/>
          </p:cNvPicPr>
          <p:nvPr userDrawn="1"/>
        </p:nvPicPr>
        <p:blipFill>
          <a:blip r:embed="rId10"/>
          <a:stretch>
            <a:fillRect/>
          </a:stretch>
        </p:blipFill>
        <p:spPr>
          <a:xfrm>
            <a:off x="10066012" y="517189"/>
            <a:ext cx="4072793" cy="3456000"/>
          </a:xfrm>
          <a:prstGeom prst="rect">
            <a:avLst/>
          </a:prstGeom>
        </p:spPr>
      </p:pic>
      <p:pic>
        <p:nvPicPr>
          <p:cNvPr id="24" name="Picture 23">
            <a:extLst>
              <a:ext uri="{FF2B5EF4-FFF2-40B4-BE49-F238E27FC236}">
                <a16:creationId xmlns:a16="http://schemas.microsoft.com/office/drawing/2014/main" id="{41D28B2C-E255-7B0F-40C5-C43A435E75D4}"/>
              </a:ext>
            </a:extLst>
          </p:cNvPr>
          <p:cNvPicPr>
            <a:picLocks noChangeAspect="1"/>
          </p:cNvPicPr>
          <p:nvPr userDrawn="1"/>
        </p:nvPicPr>
        <p:blipFill>
          <a:blip r:embed="rId11"/>
          <a:stretch>
            <a:fillRect/>
          </a:stretch>
        </p:blipFill>
        <p:spPr>
          <a:xfrm>
            <a:off x="6619223" y="5075876"/>
            <a:ext cx="4072793" cy="2930997"/>
          </a:xfrm>
          <a:prstGeom prst="rect">
            <a:avLst/>
          </a:prstGeom>
        </p:spPr>
      </p:pic>
      <p:pic>
        <p:nvPicPr>
          <p:cNvPr id="25" name="Picture 24">
            <a:extLst>
              <a:ext uri="{FF2B5EF4-FFF2-40B4-BE49-F238E27FC236}">
                <a16:creationId xmlns:a16="http://schemas.microsoft.com/office/drawing/2014/main" id="{AC326793-48BD-3751-10C4-FA82DDE83063}"/>
              </a:ext>
            </a:extLst>
          </p:cNvPr>
          <p:cNvPicPr>
            <a:picLocks noChangeAspect="1"/>
          </p:cNvPicPr>
          <p:nvPr userDrawn="1"/>
        </p:nvPicPr>
        <p:blipFill>
          <a:blip r:embed="rId12"/>
          <a:stretch>
            <a:fillRect/>
          </a:stretch>
        </p:blipFill>
        <p:spPr>
          <a:xfrm>
            <a:off x="6566407" y="2001817"/>
            <a:ext cx="6306057" cy="4194483"/>
          </a:xfrm>
          <a:prstGeom prst="rect">
            <a:avLst/>
          </a:prstGeom>
        </p:spPr>
      </p:pic>
      <p:pic>
        <p:nvPicPr>
          <p:cNvPr id="26" name="Picture 25">
            <a:extLst>
              <a:ext uri="{FF2B5EF4-FFF2-40B4-BE49-F238E27FC236}">
                <a16:creationId xmlns:a16="http://schemas.microsoft.com/office/drawing/2014/main" id="{C0DDE513-968F-DA61-0354-83BC8CB55251}"/>
              </a:ext>
            </a:extLst>
          </p:cNvPr>
          <p:cNvPicPr>
            <a:picLocks noChangeAspect="1"/>
          </p:cNvPicPr>
          <p:nvPr userDrawn="1"/>
        </p:nvPicPr>
        <p:blipFill>
          <a:blip r:embed="rId13"/>
          <a:stretch>
            <a:fillRect/>
          </a:stretch>
        </p:blipFill>
        <p:spPr>
          <a:xfrm>
            <a:off x="13797914" y="7490192"/>
            <a:ext cx="919459" cy="495888"/>
          </a:xfrm>
          <a:prstGeom prst="rect">
            <a:avLst/>
          </a:prstGeom>
        </p:spPr>
      </p:pic>
      <p:pic>
        <p:nvPicPr>
          <p:cNvPr id="27" name="Picture 26">
            <a:extLst>
              <a:ext uri="{FF2B5EF4-FFF2-40B4-BE49-F238E27FC236}">
                <a16:creationId xmlns:a16="http://schemas.microsoft.com/office/drawing/2014/main" id="{31F07F85-ACB9-3443-2976-2862470BC81F}"/>
              </a:ext>
            </a:extLst>
          </p:cNvPr>
          <p:cNvPicPr>
            <a:picLocks noChangeAspect="1"/>
          </p:cNvPicPr>
          <p:nvPr userDrawn="1"/>
        </p:nvPicPr>
        <p:blipFill>
          <a:blip r:embed="rId14"/>
          <a:stretch>
            <a:fillRect/>
          </a:stretch>
        </p:blipFill>
        <p:spPr>
          <a:xfrm>
            <a:off x="13033975" y="4012017"/>
            <a:ext cx="1055173" cy="1063417"/>
          </a:xfrm>
          <a:prstGeom prst="rect">
            <a:avLst/>
          </a:prstGeom>
        </p:spPr>
      </p:pic>
      <p:sp>
        <p:nvSpPr>
          <p:cNvPr id="34" name="TextBox 33">
            <a:extLst>
              <a:ext uri="{FF2B5EF4-FFF2-40B4-BE49-F238E27FC236}">
                <a16:creationId xmlns:a16="http://schemas.microsoft.com/office/drawing/2014/main" id="{1FF53DC1-D8CC-16F7-8A1E-8EE05BE9A007}"/>
              </a:ext>
            </a:extLst>
          </p:cNvPr>
          <p:cNvSpPr txBox="1"/>
          <p:nvPr userDrawn="1"/>
        </p:nvSpPr>
        <p:spPr>
          <a:xfrm>
            <a:off x="6560436" y="7298987"/>
            <a:ext cx="2145990" cy="707886"/>
          </a:xfrm>
          <a:prstGeom prst="rect">
            <a:avLst/>
          </a:prstGeom>
          <a:noFill/>
        </p:spPr>
        <p:txBody>
          <a:bodyPr wrap="square">
            <a:spAutoFit/>
          </a:bodyPr>
          <a:lstStyle/>
          <a:p>
            <a:r>
              <a:rPr lang="en-IN" sz="2000" dirty="0">
                <a:solidFill>
                  <a:schemeClr val="bg1">
                    <a:lumMod val="85000"/>
                  </a:schemeClr>
                </a:solidFill>
                <a:effectLst/>
                <a:latin typeface="Futura Next Light" panose="020B0402020204020303" pitchFamily="34" charset="77"/>
              </a:rPr>
              <a:t>India experience studio</a:t>
            </a:r>
          </a:p>
        </p:txBody>
      </p:sp>
    </p:spTree>
    <p:extLst>
      <p:ext uri="{BB962C8B-B14F-4D97-AF65-F5344CB8AC3E}">
        <p14:creationId xmlns:p14="http://schemas.microsoft.com/office/powerpoint/2010/main" val="162034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F1F2A12-F5C6-3D5D-326E-43834E291776}"/>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dirty="0"/>
              <a:t>click to edit master title style</a:t>
            </a:r>
            <a:endParaRPr lang="en-US" dirty="0"/>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16">
            <a:extLst>
              <a:ext uri="{FF2B5EF4-FFF2-40B4-BE49-F238E27FC236}">
                <a16:creationId xmlns:a16="http://schemas.microsoft.com/office/drawing/2014/main" id="{864E2DE8-A187-215A-89BD-A0B6758C286A}"/>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6" name="TextBox 5">
            <a:extLst>
              <a:ext uri="{FF2B5EF4-FFF2-40B4-BE49-F238E27FC236}">
                <a16:creationId xmlns:a16="http://schemas.microsoft.com/office/drawing/2014/main" id="{AFDF476A-D8E4-69BB-3FFC-37A1C1BA53D4}"/>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6636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097278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p>
            <a:endParaRPr lang="en-US" dirty="0"/>
          </a:p>
        </p:txBody>
      </p:sp>
      <p:sp>
        <p:nvSpPr>
          <p:cNvPr id="4" name="TextBox 3">
            <a:extLst>
              <a:ext uri="{FF2B5EF4-FFF2-40B4-BE49-F238E27FC236}">
                <a16:creationId xmlns:a16="http://schemas.microsoft.com/office/drawing/2014/main" id="{0D11A7A0-D080-5F34-F85D-5EF18B8E20B1}"/>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00296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dirty="0"/>
              <a:t>at the end of this session:</a:t>
            </a:r>
            <a:endParaRPr lang="en-US" dirty="0"/>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136311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656861" cy="446049"/>
          </a:xfrm>
          <a:prstGeom prst="roundRect">
            <a:avLst>
              <a:gd name="adj" fmla="val 50000"/>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4" y="1101961"/>
            <a:ext cx="1309531" cy="307777"/>
          </a:xfrm>
          <a:prstGeom prst="rect">
            <a:avLst/>
          </a:prstGeom>
          <a:noFill/>
        </p:spPr>
        <p:txBody>
          <a:bodyPr wrap="square">
            <a:spAutoFit/>
          </a:bodyPr>
          <a:lstStyle/>
          <a:p>
            <a:pPr algn="ctr"/>
            <a:r>
              <a:rPr lang="en-IN" sz="1400" b="0" i="0" dirty="0">
                <a:solidFill>
                  <a:srgbClr val="000000"/>
                </a:solidFill>
                <a:effectLst/>
                <a:latin typeface="Futura Next Book" panose="020B0502020204020303" pitchFamily="34" charset="77"/>
              </a:rPr>
              <a:t>visual design</a:t>
            </a:r>
          </a:p>
        </p:txBody>
      </p:sp>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1047641" y="2100978"/>
            <a:ext cx="8209375" cy="3728497"/>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
        <p:nvSpPr>
          <p:cNvPr id="38" name="Text Placeholder 16">
            <a:extLst>
              <a:ext uri="{FF2B5EF4-FFF2-40B4-BE49-F238E27FC236}">
                <a16:creationId xmlns:a16="http://schemas.microsoft.com/office/drawing/2014/main" id="{56B24CC2-7F33-25A1-68D1-A39205273653}"/>
              </a:ext>
            </a:extLst>
          </p:cNvPr>
          <p:cNvSpPr>
            <a:spLocks noGrp="1"/>
          </p:cNvSpPr>
          <p:nvPr>
            <p:ph type="body" sz="quarter" idx="14" hasCustomPrompt="1"/>
          </p:nvPr>
        </p:nvSpPr>
        <p:spPr>
          <a:xfrm>
            <a:off x="1047641" y="607167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duration : 45 mins</a:t>
            </a:r>
          </a:p>
        </p:txBody>
      </p:sp>
      <p:sp>
        <p:nvSpPr>
          <p:cNvPr id="39" name="Text Placeholder 16">
            <a:extLst>
              <a:ext uri="{FF2B5EF4-FFF2-40B4-BE49-F238E27FC236}">
                <a16:creationId xmlns:a16="http://schemas.microsoft.com/office/drawing/2014/main" id="{2F2CCE47-1376-2799-7C2B-8779C82E64FD}"/>
              </a:ext>
            </a:extLst>
          </p:cNvPr>
          <p:cNvSpPr>
            <a:spLocks noGrp="1"/>
          </p:cNvSpPr>
          <p:nvPr>
            <p:ph type="body" sz="quarter" idx="15" hasCustomPrompt="1"/>
          </p:nvPr>
        </p:nvSpPr>
        <p:spPr>
          <a:xfrm>
            <a:off x="1047641" y="643619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session by: Chetan </a:t>
            </a:r>
            <a:r>
              <a:rPr lang="en-GB" dirty="0" err="1"/>
              <a:t>syal</a:t>
            </a:r>
            <a:r>
              <a:rPr lang="en-GB" dirty="0"/>
              <a:t>, Dhiraj more</a:t>
            </a:r>
          </a:p>
        </p:txBody>
      </p:sp>
    </p:spTree>
    <p:extLst>
      <p:ext uri="{BB962C8B-B14F-4D97-AF65-F5344CB8AC3E}">
        <p14:creationId xmlns:p14="http://schemas.microsoft.com/office/powerpoint/2010/main" val="236652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1047641" y="2100978"/>
            <a:ext cx="8209375" cy="3728497"/>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
        <p:nvSpPr>
          <p:cNvPr id="38" name="Text Placeholder 16">
            <a:extLst>
              <a:ext uri="{FF2B5EF4-FFF2-40B4-BE49-F238E27FC236}">
                <a16:creationId xmlns:a16="http://schemas.microsoft.com/office/drawing/2014/main" id="{56B24CC2-7F33-25A1-68D1-A39205273653}"/>
              </a:ext>
            </a:extLst>
          </p:cNvPr>
          <p:cNvSpPr>
            <a:spLocks noGrp="1"/>
          </p:cNvSpPr>
          <p:nvPr>
            <p:ph type="body" sz="quarter" idx="14" hasCustomPrompt="1"/>
          </p:nvPr>
        </p:nvSpPr>
        <p:spPr>
          <a:xfrm>
            <a:off x="1047641" y="607167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duration : 45 mins</a:t>
            </a:r>
          </a:p>
        </p:txBody>
      </p:sp>
      <p:sp>
        <p:nvSpPr>
          <p:cNvPr id="39" name="Text Placeholder 16">
            <a:extLst>
              <a:ext uri="{FF2B5EF4-FFF2-40B4-BE49-F238E27FC236}">
                <a16:creationId xmlns:a16="http://schemas.microsoft.com/office/drawing/2014/main" id="{2F2CCE47-1376-2799-7C2B-8779C82E64FD}"/>
              </a:ext>
            </a:extLst>
          </p:cNvPr>
          <p:cNvSpPr>
            <a:spLocks noGrp="1"/>
          </p:cNvSpPr>
          <p:nvPr>
            <p:ph type="body" sz="quarter" idx="15" hasCustomPrompt="1"/>
          </p:nvPr>
        </p:nvSpPr>
        <p:spPr>
          <a:xfrm>
            <a:off x="1047641" y="643619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session by: Chetan </a:t>
            </a:r>
            <a:r>
              <a:rPr lang="en-GB" dirty="0" err="1"/>
              <a:t>syal</a:t>
            </a:r>
            <a:r>
              <a:rPr lang="en-GB" dirty="0"/>
              <a:t>, Dhiraj more</a:t>
            </a:r>
          </a:p>
        </p:txBody>
      </p:sp>
    </p:spTree>
    <p:extLst>
      <p:ext uri="{BB962C8B-B14F-4D97-AF65-F5344CB8AC3E}">
        <p14:creationId xmlns:p14="http://schemas.microsoft.com/office/powerpoint/2010/main" val="156414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Tree>
    <p:extLst>
      <p:ext uri="{BB962C8B-B14F-4D97-AF65-F5344CB8AC3E}">
        <p14:creationId xmlns:p14="http://schemas.microsoft.com/office/powerpoint/2010/main" val="4933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F73CDE49-CA03-5E9C-CC2E-9EB6E6FC0039}"/>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dirty="0"/>
              <a:t>click to edit master title style</a:t>
            </a:r>
            <a:endParaRPr lang="en-US" dirty="0"/>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ext Placeholder 16">
            <a:extLst>
              <a:ext uri="{FF2B5EF4-FFF2-40B4-BE49-F238E27FC236}">
                <a16:creationId xmlns:a16="http://schemas.microsoft.com/office/drawing/2014/main" id="{D03368E4-5E28-5A54-61CB-863B7ABC5515}"/>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Tree>
    <p:extLst>
      <p:ext uri="{BB962C8B-B14F-4D97-AF65-F5344CB8AC3E}">
        <p14:creationId xmlns:p14="http://schemas.microsoft.com/office/powerpoint/2010/main" val="4100995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20" name="TextBox 19">
            <a:extLst>
              <a:ext uri="{FF2B5EF4-FFF2-40B4-BE49-F238E27FC236}">
                <a16:creationId xmlns:a16="http://schemas.microsoft.com/office/drawing/2014/main" id="{5FEC45EC-1914-4F42-86BB-68892BEC7F3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13709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lvl1pPr marL="0" indent="0">
              <a:buNone/>
              <a:defRPr/>
            </a:lvl1pPr>
          </a:lstStyle>
          <a:p>
            <a:endParaRPr lang="en-US" dirty="0"/>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463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dirty="0"/>
              <a:t>at the end of this session:</a:t>
            </a:r>
            <a:endParaRPr lang="en-US" dirty="0"/>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597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141414"/>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2D0C8BB-8A7C-0796-DD6E-549A64076526}"/>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
        <p:nvSpPr>
          <p:cNvPr id="6" name="Slide Number Placeholder 5"/>
          <p:cNvSpPr>
            <a:spLocks noGrp="1"/>
          </p:cNvSpPr>
          <p:nvPr>
            <p:ph type="sldNum" sz="quarter" idx="12"/>
          </p:nvPr>
        </p:nvSpPr>
        <p:spPr>
          <a:xfrm>
            <a:off x="11263933" y="7943967"/>
            <a:ext cx="3428643" cy="456322"/>
          </a:xfrm>
        </p:spPr>
        <p:txBody>
          <a:bodyPr/>
          <a:lstStyle>
            <a:lvl1pPr>
              <a:defRPr sz="1100" b="0" i="0">
                <a:solidFill>
                  <a:schemeClr val="bg1"/>
                </a:solidFill>
                <a:latin typeface="Futura Next Light" panose="020B0402020204020303" pitchFamily="34" charset="77"/>
              </a:defRPr>
            </a:lvl1pPr>
          </a:lstStyle>
          <a:p>
            <a:fld id="{51DC41D6-638F-0445-836B-B263E0D58B4B}" type="slidenum">
              <a:rPr lang="en-US" smtClean="0"/>
              <a:pPr/>
              <a:t>‹#›</a:t>
            </a:fld>
            <a:endParaRPr lang="en-US" dirty="0"/>
          </a:p>
        </p:txBody>
      </p:sp>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768374" cy="446049"/>
          </a:xfrm>
          <a:prstGeom prst="roundRect">
            <a:avLst>
              <a:gd name="adj" fmla="val 5000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5" y="1101961"/>
            <a:ext cx="1483196" cy="307777"/>
          </a:xfrm>
          <a:prstGeom prst="rect">
            <a:avLst/>
          </a:prstGeom>
          <a:noFill/>
        </p:spPr>
        <p:txBody>
          <a:bodyPr wrap="square">
            <a:spAutoFit/>
          </a:bodyPr>
          <a:lstStyle/>
          <a:p>
            <a:pPr algn="ctr"/>
            <a:r>
              <a:rPr lang="en-IN" sz="1400" b="0" i="0" kern="0" baseline="0" dirty="0">
                <a:solidFill>
                  <a:srgbClr val="000000"/>
                </a:solidFill>
                <a:effectLst/>
                <a:latin typeface="Futura Next Book" panose="020B0502020204020303" pitchFamily="34" charset="77"/>
              </a:rPr>
              <a:t>user</a:t>
            </a:r>
            <a:r>
              <a:rPr lang="en-IN" sz="1400" b="0" i="0" dirty="0">
                <a:solidFill>
                  <a:srgbClr val="000000"/>
                </a:solidFill>
                <a:effectLst/>
                <a:latin typeface="Futura Next Book" panose="020B0502020204020303" pitchFamily="34" charset="77"/>
              </a:rPr>
              <a:t> experience</a:t>
            </a:r>
          </a:p>
        </p:txBody>
      </p:sp>
      <p:sp>
        <p:nvSpPr>
          <p:cNvPr id="2" name="Title 1">
            <a:extLst>
              <a:ext uri="{FF2B5EF4-FFF2-40B4-BE49-F238E27FC236}">
                <a16:creationId xmlns:a16="http://schemas.microsoft.com/office/drawing/2014/main" id="{6D84DD34-9100-C1EF-C064-DA361585DE50}"/>
              </a:ext>
            </a:extLst>
          </p:cNvPr>
          <p:cNvSpPr>
            <a:spLocks noGrp="1"/>
          </p:cNvSpPr>
          <p:nvPr>
            <p:ph type="title" hasCustomPrompt="1"/>
          </p:nvPr>
        </p:nvSpPr>
        <p:spPr>
          <a:xfrm>
            <a:off x="1047641" y="2100978"/>
            <a:ext cx="8375140" cy="3584034"/>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11" name="Text Placeholder 16">
            <a:extLst>
              <a:ext uri="{FF2B5EF4-FFF2-40B4-BE49-F238E27FC236}">
                <a16:creationId xmlns:a16="http://schemas.microsoft.com/office/drawing/2014/main" id="{F7F4C614-7240-A23F-AC49-9E64CC24EF9B}"/>
              </a:ext>
            </a:extLst>
          </p:cNvPr>
          <p:cNvSpPr>
            <a:spLocks noGrp="1"/>
          </p:cNvSpPr>
          <p:nvPr>
            <p:ph type="body" sz="quarter" idx="14" hasCustomPrompt="1"/>
          </p:nvPr>
        </p:nvSpPr>
        <p:spPr>
          <a:xfrm>
            <a:off x="1047641" y="600280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duration : 45 mins</a:t>
            </a:r>
          </a:p>
        </p:txBody>
      </p:sp>
      <p:sp>
        <p:nvSpPr>
          <p:cNvPr id="18" name="Text Placeholder 16">
            <a:extLst>
              <a:ext uri="{FF2B5EF4-FFF2-40B4-BE49-F238E27FC236}">
                <a16:creationId xmlns:a16="http://schemas.microsoft.com/office/drawing/2014/main" id="{A95BDC37-299D-55AE-998A-7B6542B6D8AF}"/>
              </a:ext>
            </a:extLst>
          </p:cNvPr>
          <p:cNvSpPr>
            <a:spLocks noGrp="1"/>
          </p:cNvSpPr>
          <p:nvPr>
            <p:ph type="body" sz="quarter" idx="15" hasCustomPrompt="1"/>
          </p:nvPr>
        </p:nvSpPr>
        <p:spPr>
          <a:xfrm>
            <a:off x="1047641" y="636732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session by: Chetan </a:t>
            </a:r>
            <a:r>
              <a:rPr lang="en-GB" dirty="0" err="1"/>
              <a:t>syal</a:t>
            </a:r>
            <a:r>
              <a:rPr lang="en-GB" dirty="0"/>
              <a:t>, Dhiraj more</a:t>
            </a:r>
          </a:p>
        </p:txBody>
      </p:sp>
      <p:sp>
        <p:nvSpPr>
          <p:cNvPr id="23" name="TextBox 22">
            <a:extLst>
              <a:ext uri="{FF2B5EF4-FFF2-40B4-BE49-F238E27FC236}">
                <a16:creationId xmlns:a16="http://schemas.microsoft.com/office/drawing/2014/main" id="{94EEAB92-3E2E-84E0-8864-4F2492322A85}"/>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1054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7641" y="456322"/>
            <a:ext cx="13143131" cy="165664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47641" y="2281609"/>
            <a:ext cx="13143131" cy="54381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47641" y="7943967"/>
            <a:ext cx="3428643" cy="456322"/>
          </a:xfrm>
          <a:prstGeom prst="rect">
            <a:avLst/>
          </a:prstGeom>
        </p:spPr>
        <p:txBody>
          <a:bodyPr vert="horz" lIns="91440" tIns="45720" rIns="91440" bIns="45720" rtlCol="0" anchor="ctr"/>
          <a:lstStyle>
            <a:lvl1pPr algn="l">
              <a:defRPr sz="1500">
                <a:solidFill>
                  <a:schemeClr val="tx1">
                    <a:tint val="75000"/>
                  </a:schemeClr>
                </a:solidFill>
              </a:defRPr>
            </a:lvl1pPr>
          </a:lstStyle>
          <a:p>
            <a:fld id="{D3B9B8AE-01C4-8F46-9B43-2B90D5796683}" type="datetimeFigureOut">
              <a:rPr lang="en-US" smtClean="0"/>
              <a:t>9/15/22</a:t>
            </a:fld>
            <a:endParaRPr lang="en-US" dirty="0"/>
          </a:p>
        </p:txBody>
      </p:sp>
      <p:sp>
        <p:nvSpPr>
          <p:cNvPr id="5" name="Footer Placeholder 4"/>
          <p:cNvSpPr>
            <a:spLocks noGrp="1"/>
          </p:cNvSpPr>
          <p:nvPr>
            <p:ph type="ftr" sz="quarter" idx="3"/>
          </p:nvPr>
        </p:nvSpPr>
        <p:spPr>
          <a:xfrm>
            <a:off x="5047725" y="7943967"/>
            <a:ext cx="5142964" cy="456322"/>
          </a:xfrm>
          <a:prstGeom prst="rect">
            <a:avLst/>
          </a:prstGeom>
        </p:spPr>
        <p:txBody>
          <a:bodyPr vert="horz" lIns="91440" tIns="45720" rIns="91440" bIns="45720" rtlCol="0" anchor="ctr"/>
          <a:lstStyle>
            <a:lvl1pPr algn="ctr">
              <a:defRPr sz="1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62129" y="7943967"/>
            <a:ext cx="3428643" cy="456322"/>
          </a:xfrm>
          <a:prstGeom prst="rect">
            <a:avLst/>
          </a:prstGeom>
        </p:spPr>
        <p:txBody>
          <a:bodyPr vert="horz" lIns="91440" tIns="45720" rIns="91440" bIns="45720" rtlCol="0" anchor="ctr"/>
          <a:lstStyle>
            <a:lvl1pPr algn="r">
              <a:defRPr sz="1500">
                <a:solidFill>
                  <a:schemeClr val="tx1">
                    <a:tint val="75000"/>
                  </a:schemeClr>
                </a:solidFill>
              </a:defRPr>
            </a:lvl1pPr>
          </a:lstStyle>
          <a:p>
            <a:fld id="{51DC41D6-638F-0445-836B-B263E0D58B4B}" type="slidenum">
              <a:rPr lang="en-US" smtClean="0"/>
              <a:t>‹#›</a:t>
            </a:fld>
            <a:endParaRPr lang="en-US" dirty="0"/>
          </a:p>
        </p:txBody>
      </p:sp>
    </p:spTree>
    <p:extLst>
      <p:ext uri="{BB962C8B-B14F-4D97-AF65-F5344CB8AC3E}">
        <p14:creationId xmlns:p14="http://schemas.microsoft.com/office/powerpoint/2010/main" val="278498687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2" r:id="rId3"/>
    <p:sldLayoutId id="2147483681" r:id="rId4"/>
    <p:sldLayoutId id="2147483664" r:id="rId5"/>
    <p:sldLayoutId id="2147483674" r:id="rId6"/>
    <p:sldLayoutId id="2147483675" r:id="rId7"/>
    <p:sldLayoutId id="2147483679" r:id="rId8"/>
    <p:sldLayoutId id="2147483672" r:id="rId9"/>
    <p:sldLayoutId id="2147483673" r:id="rId10"/>
    <p:sldLayoutId id="2147483677" r:id="rId11"/>
    <p:sldLayoutId id="2147483678" r:id="rId12"/>
    <p:sldLayoutId id="2147483680" r:id="rId13"/>
  </p:sldLayoutIdLst>
  <p:txStyles>
    <p:title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p:titleStyle>
    <p:body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2817" rtl="0" eaLnBrk="1" latinLnBrk="0" hangingPunct="1">
        <a:defRPr sz="2250" kern="1200">
          <a:solidFill>
            <a:schemeClr val="tx1"/>
          </a:solidFill>
          <a:latin typeface="+mn-lt"/>
          <a:ea typeface="+mn-ea"/>
          <a:cs typeface="+mn-cs"/>
        </a:defRPr>
      </a:lvl1pPr>
      <a:lvl2pPr marL="571409" algn="l" defTabSz="1142817" rtl="0" eaLnBrk="1" latinLnBrk="0" hangingPunct="1">
        <a:defRPr sz="2250" kern="1200">
          <a:solidFill>
            <a:schemeClr val="tx1"/>
          </a:solidFill>
          <a:latin typeface="+mn-lt"/>
          <a:ea typeface="+mn-ea"/>
          <a:cs typeface="+mn-cs"/>
        </a:defRPr>
      </a:lvl2pPr>
      <a:lvl3pPr marL="1142817" algn="l" defTabSz="1142817" rtl="0" eaLnBrk="1" latinLnBrk="0" hangingPunct="1">
        <a:defRPr sz="2250" kern="1200">
          <a:solidFill>
            <a:schemeClr val="tx1"/>
          </a:solidFill>
          <a:latin typeface="+mn-lt"/>
          <a:ea typeface="+mn-ea"/>
          <a:cs typeface="+mn-cs"/>
        </a:defRPr>
      </a:lvl3pPr>
      <a:lvl4pPr marL="1714226" algn="l" defTabSz="1142817" rtl="0" eaLnBrk="1" latinLnBrk="0" hangingPunct="1">
        <a:defRPr sz="2250" kern="1200">
          <a:solidFill>
            <a:schemeClr val="tx1"/>
          </a:solidFill>
          <a:latin typeface="+mn-lt"/>
          <a:ea typeface="+mn-ea"/>
          <a:cs typeface="+mn-cs"/>
        </a:defRPr>
      </a:lvl4pPr>
      <a:lvl5pPr marL="2285634" algn="l" defTabSz="1142817" rtl="0" eaLnBrk="1" latinLnBrk="0" hangingPunct="1">
        <a:defRPr sz="2250" kern="1200">
          <a:solidFill>
            <a:schemeClr val="tx1"/>
          </a:solidFill>
          <a:latin typeface="+mn-lt"/>
          <a:ea typeface="+mn-ea"/>
          <a:cs typeface="+mn-cs"/>
        </a:defRPr>
      </a:lvl5pPr>
      <a:lvl6pPr marL="2857043" algn="l" defTabSz="1142817" rtl="0" eaLnBrk="1" latinLnBrk="0" hangingPunct="1">
        <a:defRPr sz="2250" kern="1200">
          <a:solidFill>
            <a:schemeClr val="tx1"/>
          </a:solidFill>
          <a:latin typeface="+mn-lt"/>
          <a:ea typeface="+mn-ea"/>
          <a:cs typeface="+mn-cs"/>
        </a:defRPr>
      </a:lvl6pPr>
      <a:lvl7pPr marL="3428451" algn="l" defTabSz="1142817" rtl="0" eaLnBrk="1" latinLnBrk="0" hangingPunct="1">
        <a:defRPr sz="2250" kern="1200">
          <a:solidFill>
            <a:schemeClr val="tx1"/>
          </a:solidFill>
          <a:latin typeface="+mn-lt"/>
          <a:ea typeface="+mn-ea"/>
          <a:cs typeface="+mn-cs"/>
        </a:defRPr>
      </a:lvl7pPr>
      <a:lvl8pPr marL="3999860" algn="l" defTabSz="1142817" rtl="0" eaLnBrk="1" latinLnBrk="0" hangingPunct="1">
        <a:defRPr sz="2250" kern="1200">
          <a:solidFill>
            <a:schemeClr val="tx1"/>
          </a:solidFill>
          <a:latin typeface="+mn-lt"/>
          <a:ea typeface="+mn-ea"/>
          <a:cs typeface="+mn-cs"/>
        </a:defRPr>
      </a:lvl8pPr>
      <a:lvl9pPr marL="4571268" algn="l" defTabSz="1142817"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https://cdn-do.slickplan.com/cdn/wp-uploads/2019/10/emotion-through-typography.jp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tlassian.design/foundations/typography"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carbondesignsystem.com/guidelines/typography/type-sets"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mockplus.com/blog/post/typography-design-guide"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s://www.designsystems.com/typography-guides/" TargetMode="External"/><Relationship Id="rId4" Type="http://schemas.openxmlformats.org/officeDocument/2006/relationships/hyperlink" Target="https://www.toptal.com/designers/typography/typographic-hierarch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hyperlink" Target="https://wwd.com/business-news/media/" TargetMode="Externa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581CF-F7CD-0E41-AE0D-89E5D09C9E72}"/>
              </a:ext>
            </a:extLst>
          </p:cNvPr>
          <p:cNvSpPr txBox="1"/>
          <p:nvPr/>
        </p:nvSpPr>
        <p:spPr>
          <a:xfrm>
            <a:off x="10114671" y="6527409"/>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98859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1047639" y="118075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Categories of type</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7" name="Content Placeholder 3">
            <a:extLst>
              <a:ext uri="{FF2B5EF4-FFF2-40B4-BE49-F238E27FC236}">
                <a16:creationId xmlns:a16="http://schemas.microsoft.com/office/drawing/2014/main" id="{0E3716D7-C2D1-B10C-C55D-9409E886CE5D}"/>
              </a:ext>
            </a:extLst>
          </p:cNvPr>
          <p:cNvSpPr txBox="1">
            <a:spLocks/>
          </p:cNvSpPr>
          <p:nvPr/>
        </p:nvSpPr>
        <p:spPr>
          <a:xfrm>
            <a:off x="846004" y="5621263"/>
            <a:ext cx="4199427" cy="1768896"/>
          </a:xfrm>
          <a:prstGeom prst="rect">
            <a:avLst/>
          </a:prstGeom>
        </p:spPr>
        <p:txBody>
          <a:bodyPr vert="horz" lIns="91440" tIns="45720" rIns="91440" bIns="45720" rtlCol="0">
            <a:normAutofit fontScale="85000" lnSpcReduction="2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2400" dirty="0">
                <a:solidFill>
                  <a:schemeClr val="bg1"/>
                </a:solidFill>
              </a:rPr>
              <a:t>Serif</a:t>
            </a:r>
          </a:p>
          <a:p>
            <a:pPr marL="0" lvl="0" indent="0">
              <a:lnSpc>
                <a:spcPct val="150000"/>
              </a:lnSpc>
              <a:buNone/>
            </a:pPr>
            <a:r>
              <a:rPr lang="en-IN" sz="1700" dirty="0">
                <a:solidFill>
                  <a:schemeClr val="bg1"/>
                </a:solidFill>
              </a:rPr>
              <a:t>A serif is a small shape or projection that appears at the beginning or end of a stroke on a letter. Typefaces with serifs are called serif typefaces. </a:t>
            </a:r>
          </a:p>
        </p:txBody>
      </p:sp>
      <p:pic>
        <p:nvPicPr>
          <p:cNvPr id="2" name="Picture 1">
            <a:extLst>
              <a:ext uri="{FF2B5EF4-FFF2-40B4-BE49-F238E27FC236}">
                <a16:creationId xmlns:a16="http://schemas.microsoft.com/office/drawing/2014/main" id="{0D81B3A1-9431-9A62-FCA6-9353D91C8349}"/>
              </a:ext>
            </a:extLst>
          </p:cNvPr>
          <p:cNvPicPr>
            <a:picLocks noChangeAspect="1"/>
          </p:cNvPicPr>
          <p:nvPr/>
        </p:nvPicPr>
        <p:blipFill>
          <a:blip r:embed="rId3"/>
          <a:stretch>
            <a:fillRect/>
          </a:stretch>
        </p:blipFill>
        <p:spPr>
          <a:xfrm>
            <a:off x="846003" y="2410147"/>
            <a:ext cx="4199428" cy="3082099"/>
          </a:xfrm>
          <a:prstGeom prst="rect">
            <a:avLst/>
          </a:prstGeom>
        </p:spPr>
      </p:pic>
      <p:pic>
        <p:nvPicPr>
          <p:cNvPr id="8" name="Picture 7">
            <a:extLst>
              <a:ext uri="{FF2B5EF4-FFF2-40B4-BE49-F238E27FC236}">
                <a16:creationId xmlns:a16="http://schemas.microsoft.com/office/drawing/2014/main" id="{C2BBA902-08CA-E630-220F-70A0F03D67F3}"/>
              </a:ext>
            </a:extLst>
          </p:cNvPr>
          <p:cNvPicPr>
            <a:picLocks noChangeAspect="1"/>
          </p:cNvPicPr>
          <p:nvPr/>
        </p:nvPicPr>
        <p:blipFill>
          <a:blip r:embed="rId4"/>
          <a:stretch>
            <a:fillRect/>
          </a:stretch>
        </p:blipFill>
        <p:spPr>
          <a:xfrm>
            <a:off x="5462230" y="2410147"/>
            <a:ext cx="3968521" cy="3082099"/>
          </a:xfrm>
          <a:prstGeom prst="rect">
            <a:avLst/>
          </a:prstGeom>
        </p:spPr>
      </p:pic>
      <p:pic>
        <p:nvPicPr>
          <p:cNvPr id="9" name="Picture 8">
            <a:extLst>
              <a:ext uri="{FF2B5EF4-FFF2-40B4-BE49-F238E27FC236}">
                <a16:creationId xmlns:a16="http://schemas.microsoft.com/office/drawing/2014/main" id="{75F18A31-9C66-2B15-0F2A-0B523037976C}"/>
              </a:ext>
            </a:extLst>
          </p:cNvPr>
          <p:cNvPicPr>
            <a:picLocks noChangeAspect="1"/>
          </p:cNvPicPr>
          <p:nvPr/>
        </p:nvPicPr>
        <p:blipFill>
          <a:blip r:embed="rId5"/>
          <a:stretch>
            <a:fillRect/>
          </a:stretch>
        </p:blipFill>
        <p:spPr>
          <a:xfrm>
            <a:off x="9847550" y="2410147"/>
            <a:ext cx="4899908" cy="3082099"/>
          </a:xfrm>
          <a:prstGeom prst="rect">
            <a:avLst/>
          </a:prstGeom>
        </p:spPr>
      </p:pic>
      <p:sp>
        <p:nvSpPr>
          <p:cNvPr id="10" name="Content Placeholder 3">
            <a:extLst>
              <a:ext uri="{FF2B5EF4-FFF2-40B4-BE49-F238E27FC236}">
                <a16:creationId xmlns:a16="http://schemas.microsoft.com/office/drawing/2014/main" id="{81CFA339-392F-A4EE-B6B6-E9FA08DCE993}"/>
              </a:ext>
            </a:extLst>
          </p:cNvPr>
          <p:cNvSpPr txBox="1">
            <a:spLocks/>
          </p:cNvSpPr>
          <p:nvPr/>
        </p:nvSpPr>
        <p:spPr>
          <a:xfrm>
            <a:off x="5400066" y="5632755"/>
            <a:ext cx="4199427" cy="1768896"/>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2400" dirty="0">
                <a:solidFill>
                  <a:schemeClr val="bg1"/>
                </a:solidFill>
              </a:rPr>
              <a:t>Sans Serif</a:t>
            </a:r>
          </a:p>
          <a:p>
            <a:pPr marL="0" lvl="0" indent="0">
              <a:lnSpc>
                <a:spcPct val="150000"/>
              </a:lnSpc>
              <a:buNone/>
            </a:pPr>
            <a:r>
              <a:rPr lang="en-IN" sz="1500" dirty="0">
                <a:solidFill>
                  <a:schemeClr val="bg1"/>
                </a:solidFill>
              </a:rPr>
              <a:t>A typeface without serifs is called a sans serif typeface, from the French word “sans” that means "without."</a:t>
            </a:r>
          </a:p>
        </p:txBody>
      </p:sp>
      <p:sp>
        <p:nvSpPr>
          <p:cNvPr id="11" name="Content Placeholder 3">
            <a:extLst>
              <a:ext uri="{FF2B5EF4-FFF2-40B4-BE49-F238E27FC236}">
                <a16:creationId xmlns:a16="http://schemas.microsoft.com/office/drawing/2014/main" id="{9B9CD613-C0F6-1AEB-0BCD-D8A71249D0EF}"/>
              </a:ext>
            </a:extLst>
          </p:cNvPr>
          <p:cNvSpPr txBox="1">
            <a:spLocks/>
          </p:cNvSpPr>
          <p:nvPr/>
        </p:nvSpPr>
        <p:spPr>
          <a:xfrm>
            <a:off x="9847550" y="5632755"/>
            <a:ext cx="4199427" cy="1768896"/>
          </a:xfrm>
          <a:prstGeom prst="rect">
            <a:avLst/>
          </a:prstGeom>
        </p:spPr>
        <p:txBody>
          <a:bodyPr vert="horz" lIns="91440" tIns="45720" rIns="91440" bIns="45720" rtlCol="0">
            <a:normAutofit fontScale="85000" lnSpcReduction="2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2400" dirty="0">
                <a:solidFill>
                  <a:schemeClr val="bg1"/>
                </a:solidFill>
              </a:rPr>
              <a:t>Display</a:t>
            </a:r>
          </a:p>
          <a:p>
            <a:pPr marL="0" lvl="0" indent="0">
              <a:lnSpc>
                <a:spcPct val="150000"/>
              </a:lnSpc>
              <a:buNone/>
            </a:pPr>
            <a:r>
              <a:rPr lang="en-IN" sz="1700" dirty="0">
                <a:solidFill>
                  <a:schemeClr val="bg1"/>
                </a:solidFill>
              </a:rPr>
              <a:t>A miscellaneous category for all classification types that are only suitable for use at large point sizes. Display fonts typically are used as H1 - H6 in your type scale.</a:t>
            </a:r>
          </a:p>
        </p:txBody>
      </p:sp>
    </p:spTree>
    <p:extLst>
      <p:ext uri="{BB962C8B-B14F-4D97-AF65-F5344CB8AC3E}">
        <p14:creationId xmlns:p14="http://schemas.microsoft.com/office/powerpoint/2010/main" val="215348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5" name="Picture 4">
            <a:extLst>
              <a:ext uri="{FF2B5EF4-FFF2-40B4-BE49-F238E27FC236}">
                <a16:creationId xmlns:a16="http://schemas.microsoft.com/office/drawing/2014/main" id="{933C790F-0605-ED7F-AB23-0D751169D7A3}"/>
              </a:ext>
            </a:extLst>
          </p:cNvPr>
          <p:cNvPicPr>
            <a:picLocks noChangeAspect="1"/>
          </p:cNvPicPr>
          <p:nvPr/>
        </p:nvPicPr>
        <p:blipFill>
          <a:blip r:embed="rId3"/>
          <a:stretch>
            <a:fillRect/>
          </a:stretch>
        </p:blipFill>
        <p:spPr>
          <a:xfrm>
            <a:off x="1101170" y="2678575"/>
            <a:ext cx="9214268" cy="4607134"/>
          </a:xfrm>
          <a:prstGeom prst="rect">
            <a:avLst/>
          </a:prstGeom>
        </p:spPr>
      </p:pic>
      <p:sp>
        <p:nvSpPr>
          <p:cNvPr id="16" name="TextBox 15">
            <a:extLst>
              <a:ext uri="{FF2B5EF4-FFF2-40B4-BE49-F238E27FC236}">
                <a16:creationId xmlns:a16="http://schemas.microsoft.com/office/drawing/2014/main" id="{EAD0B3F1-20BD-CE17-6160-DC83F3880FE5}"/>
              </a:ext>
            </a:extLst>
          </p:cNvPr>
          <p:cNvSpPr txBox="1"/>
          <p:nvPr/>
        </p:nvSpPr>
        <p:spPr>
          <a:xfrm>
            <a:off x="333763" y="8109937"/>
            <a:ext cx="6081104" cy="338838"/>
          </a:xfrm>
          <a:prstGeom prst="rect">
            <a:avLst/>
          </a:prstGeom>
        </p:spPr>
        <p:txBody>
          <a:bodyPr vert="horz" wrap="none" lIns="91440" tIns="45720" rIns="91440" bIns="45720" rtlCol="0" anchor="ctr">
            <a:noAutofit/>
          </a:bodyPr>
          <a:lstStyle/>
          <a:p>
            <a:r>
              <a:rPr lang="en-US" sz="1000" dirty="0">
                <a:solidFill>
                  <a:schemeClr val="bg1">
                    <a:lumMod val="65000"/>
                  </a:schemeClr>
                </a:solidFill>
                <a:latin typeface="Futura Medium" panose="020B0602020204020303" pitchFamily="34" charset="-79"/>
                <a:cs typeface="Futura Medium" panose="020B0602020204020303" pitchFamily="34" charset="-79"/>
              </a:rPr>
              <a:t>https://material.io/design/typography/understanding-typography.html#type-properties</a:t>
            </a:r>
            <a:endParaRPr lang="en-US" sz="1000" b="0" i="0" dirty="0">
              <a:solidFill>
                <a:schemeClr val="bg1">
                  <a:lumMod val="65000"/>
                </a:schemeClr>
              </a:solidFill>
              <a:latin typeface="Futura Medium" panose="020B0602020204020303" pitchFamily="34" charset="-79"/>
              <a:cs typeface="Futura Medium" panose="020B0602020204020303" pitchFamily="34" charset="-79"/>
            </a:endParaRPr>
          </a:p>
        </p:txBody>
      </p:sp>
      <p:sp>
        <p:nvSpPr>
          <p:cNvPr id="2" name="Text Placeholder 5">
            <a:extLst>
              <a:ext uri="{FF2B5EF4-FFF2-40B4-BE49-F238E27FC236}">
                <a16:creationId xmlns:a16="http://schemas.microsoft.com/office/drawing/2014/main" id="{4D9A3C7F-AD21-DFB2-1141-DC5B8BA75005}"/>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3" name="Content Placeholder 3">
            <a:extLst>
              <a:ext uri="{FF2B5EF4-FFF2-40B4-BE49-F238E27FC236}">
                <a16:creationId xmlns:a16="http://schemas.microsoft.com/office/drawing/2014/main" id="{1867ADE0-2CB9-3D7E-BD63-F42F4B0008DB}"/>
              </a:ext>
            </a:extLst>
          </p:cNvPr>
          <p:cNvSpPr txBox="1">
            <a:spLocks/>
          </p:cNvSpPr>
          <p:nvPr/>
        </p:nvSpPr>
        <p:spPr>
          <a:xfrm>
            <a:off x="10989924" y="2678576"/>
            <a:ext cx="3001848" cy="4607134"/>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bg1"/>
                </a:solidFill>
              </a:rPr>
              <a:t>Baseline</a:t>
            </a:r>
          </a:p>
          <a:p>
            <a:pPr marL="0" lvl="0" indent="0">
              <a:lnSpc>
                <a:spcPct val="150000"/>
              </a:lnSpc>
              <a:buNone/>
            </a:pPr>
            <a:r>
              <a:rPr lang="en-IN" sz="1600" dirty="0">
                <a:solidFill>
                  <a:schemeClr val="bg1"/>
                </a:solidFill>
              </a:rPr>
              <a:t>X height</a:t>
            </a:r>
          </a:p>
          <a:p>
            <a:pPr marL="0" lvl="0" indent="0">
              <a:lnSpc>
                <a:spcPct val="150000"/>
              </a:lnSpc>
              <a:buNone/>
            </a:pPr>
            <a:r>
              <a:rPr lang="en-IN" sz="1600" dirty="0">
                <a:solidFill>
                  <a:schemeClr val="bg1"/>
                </a:solidFill>
              </a:rPr>
              <a:t>Weight</a:t>
            </a:r>
          </a:p>
          <a:p>
            <a:pPr marL="0" lvl="0" indent="0">
              <a:lnSpc>
                <a:spcPct val="150000"/>
              </a:lnSpc>
              <a:buNone/>
            </a:pPr>
            <a:r>
              <a:rPr lang="en-IN" sz="1600" dirty="0">
                <a:solidFill>
                  <a:schemeClr val="bg1"/>
                </a:solidFill>
              </a:rPr>
              <a:t>Letter spacing/ tracking</a:t>
            </a:r>
          </a:p>
          <a:p>
            <a:pPr marL="0" lvl="0" indent="0">
              <a:lnSpc>
                <a:spcPct val="150000"/>
              </a:lnSpc>
              <a:buNone/>
            </a:pPr>
            <a:r>
              <a:rPr lang="en-IN" sz="1600" dirty="0">
                <a:solidFill>
                  <a:schemeClr val="bg1"/>
                </a:solidFill>
              </a:rPr>
              <a:t>Line height / leading</a:t>
            </a:r>
          </a:p>
        </p:txBody>
      </p:sp>
      <p:sp>
        <p:nvSpPr>
          <p:cNvPr id="4" name="Title 1">
            <a:extLst>
              <a:ext uri="{FF2B5EF4-FFF2-40B4-BE49-F238E27FC236}">
                <a16:creationId xmlns:a16="http://schemas.microsoft.com/office/drawing/2014/main" id="{C632141F-45D1-0F9F-8D47-6BC7389C0C24}"/>
              </a:ext>
            </a:extLst>
          </p:cNvPr>
          <p:cNvSpPr txBox="1">
            <a:spLocks/>
          </p:cNvSpPr>
          <p:nvPr/>
        </p:nvSpPr>
        <p:spPr>
          <a:xfrm>
            <a:off x="1047639" y="118075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Typeface properties</a:t>
            </a:r>
          </a:p>
          <a:p>
            <a:pPr>
              <a:lnSpc>
                <a:spcPct val="100000"/>
              </a:lnSpc>
            </a:pPr>
            <a:endParaRPr lang="en-US" sz="4000" u="sng" dirty="0">
              <a:solidFill>
                <a:schemeClr val="bg1"/>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490898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1047639" y="118075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Baseline</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4" name="TextBox 3">
            <a:extLst>
              <a:ext uri="{FF2B5EF4-FFF2-40B4-BE49-F238E27FC236}">
                <a16:creationId xmlns:a16="http://schemas.microsoft.com/office/drawing/2014/main" id="{1FC67DAD-5CD6-573E-A69C-D01399C475E9}"/>
              </a:ext>
            </a:extLst>
          </p:cNvPr>
          <p:cNvSpPr txBox="1"/>
          <p:nvPr/>
        </p:nvSpPr>
        <p:spPr>
          <a:xfrm>
            <a:off x="7302461" y="6422547"/>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Image source:https://material.io/design/typography/understanding-typography.html#type-properties</a:t>
            </a:r>
            <a:endParaRPr lang="en-US" sz="1600" b="0" i="0" dirty="0">
              <a:solidFill>
                <a:schemeClr val="bg1">
                  <a:lumMod val="65000"/>
                </a:schemeClr>
              </a:solidFill>
              <a:latin typeface="Futura Next Book" panose="020B0502020204020303" pitchFamily="34" charset="77"/>
            </a:endParaRPr>
          </a:p>
        </p:txBody>
      </p:sp>
      <p:sp>
        <p:nvSpPr>
          <p:cNvPr id="7" name="Content Placeholder 3">
            <a:extLst>
              <a:ext uri="{FF2B5EF4-FFF2-40B4-BE49-F238E27FC236}">
                <a16:creationId xmlns:a16="http://schemas.microsoft.com/office/drawing/2014/main" id="{0E3716D7-C2D1-B10C-C55D-9409E886CE5D}"/>
              </a:ext>
            </a:extLst>
          </p:cNvPr>
          <p:cNvSpPr txBox="1">
            <a:spLocks/>
          </p:cNvSpPr>
          <p:nvPr/>
        </p:nvSpPr>
        <p:spPr>
          <a:xfrm>
            <a:off x="1047637" y="2172797"/>
            <a:ext cx="5048363" cy="560685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bg1"/>
                </a:solidFill>
              </a:rPr>
              <a:t>The baseline is the invisible line upon which a line of text rests. In Material Design, the baseline is an important specification in measuring the vertical distance between text and an element.</a:t>
            </a:r>
          </a:p>
          <a:p>
            <a:pPr marL="0" lvl="0" indent="0">
              <a:lnSpc>
                <a:spcPct val="150000"/>
              </a:lnSpc>
              <a:buNone/>
            </a:pPr>
            <a:endParaRPr lang="en-IN" sz="1600" dirty="0">
              <a:solidFill>
                <a:schemeClr val="bg1"/>
              </a:solidFill>
            </a:endParaRPr>
          </a:p>
          <a:p>
            <a:pPr marL="0" lvl="0" indent="0">
              <a:lnSpc>
                <a:spcPct val="150000"/>
              </a:lnSpc>
              <a:buNone/>
            </a:pPr>
            <a:r>
              <a:rPr lang="en-IN" sz="1600" dirty="0">
                <a:solidFill>
                  <a:schemeClr val="bg1"/>
                </a:solidFill>
              </a:rPr>
              <a:t>It’s best used for the 4px grid  in Material Design</a:t>
            </a:r>
            <a:endParaRPr lang="en-IN" sz="1600" dirty="0">
              <a:solidFill>
                <a:srgbClr val="03A0FF"/>
              </a:solidFill>
            </a:endParaRPr>
          </a:p>
        </p:txBody>
      </p:sp>
      <p:pic>
        <p:nvPicPr>
          <p:cNvPr id="8194" name="Picture 2">
            <a:extLst>
              <a:ext uri="{FF2B5EF4-FFF2-40B4-BE49-F238E27FC236}">
                <a16:creationId xmlns:a16="http://schemas.microsoft.com/office/drawing/2014/main" id="{30CADCDF-5259-2E79-85C9-7C5098DE4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398" y="3315561"/>
            <a:ext cx="8278813" cy="278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492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1047639" y="118075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X-height</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7" name="Content Placeholder 3">
            <a:extLst>
              <a:ext uri="{FF2B5EF4-FFF2-40B4-BE49-F238E27FC236}">
                <a16:creationId xmlns:a16="http://schemas.microsoft.com/office/drawing/2014/main" id="{0E3716D7-C2D1-B10C-C55D-9409E886CE5D}"/>
              </a:ext>
            </a:extLst>
          </p:cNvPr>
          <p:cNvSpPr txBox="1">
            <a:spLocks/>
          </p:cNvSpPr>
          <p:nvPr/>
        </p:nvSpPr>
        <p:spPr>
          <a:xfrm>
            <a:off x="1047638" y="2172797"/>
            <a:ext cx="4874192" cy="560685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bg1"/>
                </a:solidFill>
              </a:rPr>
              <a:t>X-height refers to the height of the lowercase x for a typeface, and it indicates how tall or short each glyph in a typeface will be.</a:t>
            </a:r>
          </a:p>
          <a:p>
            <a:pPr marL="0" lvl="0" indent="0">
              <a:lnSpc>
                <a:spcPct val="150000"/>
              </a:lnSpc>
              <a:buNone/>
            </a:pPr>
            <a:endParaRPr lang="en-IN" sz="1600" dirty="0">
              <a:solidFill>
                <a:schemeClr val="bg1"/>
              </a:solidFill>
            </a:endParaRPr>
          </a:p>
          <a:p>
            <a:pPr marL="0" lvl="0" indent="0">
              <a:lnSpc>
                <a:spcPct val="150000"/>
              </a:lnSpc>
              <a:buNone/>
            </a:pPr>
            <a:r>
              <a:rPr lang="en-IN" sz="1600" dirty="0">
                <a:solidFill>
                  <a:schemeClr val="bg1"/>
                </a:solidFill>
              </a:rPr>
              <a:t>Typefaces with tall x-heights have better legibility at small font sizes, as the white space within each letter is more legible.</a:t>
            </a:r>
            <a:endParaRPr lang="en-IN" sz="1600" dirty="0">
              <a:solidFill>
                <a:srgbClr val="03A0FF"/>
              </a:solidFill>
            </a:endParaRPr>
          </a:p>
        </p:txBody>
      </p:sp>
      <p:pic>
        <p:nvPicPr>
          <p:cNvPr id="10242" name="Picture 2">
            <a:extLst>
              <a:ext uri="{FF2B5EF4-FFF2-40B4-BE49-F238E27FC236}">
                <a16:creationId xmlns:a16="http://schemas.microsoft.com/office/drawing/2014/main" id="{C3964B69-EC44-ACFD-9A48-0D2D0FD30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084" y="3283793"/>
            <a:ext cx="8199683" cy="27589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5671CD6-F8D9-377D-5D7C-0382CFCC89C3}"/>
              </a:ext>
            </a:extLst>
          </p:cNvPr>
          <p:cNvSpPr txBox="1"/>
          <p:nvPr/>
        </p:nvSpPr>
        <p:spPr>
          <a:xfrm>
            <a:off x="8283122" y="6422547"/>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https://material.io/design/typography/understanding-typography.html#type-properties</a:t>
            </a:r>
            <a:endParaRPr lang="en-US" sz="1600" b="0" i="0" dirty="0">
              <a:solidFill>
                <a:schemeClr val="bg1">
                  <a:lumMod val="65000"/>
                </a:schemeClr>
              </a:solidFill>
              <a:latin typeface="Futura Next Book" panose="020B0502020204020303" pitchFamily="34" charset="77"/>
            </a:endParaRPr>
          </a:p>
        </p:txBody>
      </p:sp>
    </p:spTree>
    <p:extLst>
      <p:ext uri="{BB962C8B-B14F-4D97-AF65-F5344CB8AC3E}">
        <p14:creationId xmlns:p14="http://schemas.microsoft.com/office/powerpoint/2010/main" val="468791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1047639" y="118075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Font weights</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7" name="Content Placeholder 3">
            <a:extLst>
              <a:ext uri="{FF2B5EF4-FFF2-40B4-BE49-F238E27FC236}">
                <a16:creationId xmlns:a16="http://schemas.microsoft.com/office/drawing/2014/main" id="{0E3716D7-C2D1-B10C-C55D-9409E886CE5D}"/>
              </a:ext>
            </a:extLst>
          </p:cNvPr>
          <p:cNvSpPr txBox="1">
            <a:spLocks/>
          </p:cNvSpPr>
          <p:nvPr/>
        </p:nvSpPr>
        <p:spPr>
          <a:xfrm>
            <a:off x="1047638" y="2172797"/>
            <a:ext cx="4874192" cy="560685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bg1"/>
                </a:solidFill>
              </a:rPr>
              <a:t>Weight refers to the relative thickness of a font’s stroke. A typeface can come in many weights; and four to six weights is a typical number available for a typeface.</a:t>
            </a:r>
          </a:p>
          <a:p>
            <a:pPr marL="0" lvl="0" indent="0">
              <a:lnSpc>
                <a:spcPct val="150000"/>
              </a:lnSpc>
              <a:buNone/>
            </a:pPr>
            <a:r>
              <a:rPr lang="en-IN" sz="1600" dirty="0">
                <a:solidFill>
                  <a:srgbClr val="03A0FF"/>
                </a:solidFill>
              </a:rPr>
              <a:t>Common weights:</a:t>
            </a:r>
          </a:p>
          <a:p>
            <a:pPr marL="0" lvl="0" indent="0">
              <a:lnSpc>
                <a:spcPct val="150000"/>
              </a:lnSpc>
              <a:buNone/>
            </a:pPr>
            <a:r>
              <a:rPr lang="en-IN" sz="1600" dirty="0">
                <a:solidFill>
                  <a:srgbClr val="03A0FF"/>
                </a:solidFill>
              </a:rPr>
              <a:t>1. Light</a:t>
            </a:r>
          </a:p>
          <a:p>
            <a:pPr marL="0" lvl="0" indent="0">
              <a:lnSpc>
                <a:spcPct val="150000"/>
              </a:lnSpc>
              <a:buNone/>
            </a:pPr>
            <a:r>
              <a:rPr lang="en-IN" sz="1600" dirty="0">
                <a:solidFill>
                  <a:srgbClr val="03A0FF"/>
                </a:solidFill>
              </a:rPr>
              <a:t>2. Regular</a:t>
            </a:r>
          </a:p>
          <a:p>
            <a:pPr marL="0" lvl="0" indent="0">
              <a:lnSpc>
                <a:spcPct val="150000"/>
              </a:lnSpc>
              <a:buNone/>
            </a:pPr>
            <a:r>
              <a:rPr lang="en-IN" sz="1600" dirty="0">
                <a:solidFill>
                  <a:srgbClr val="03A0FF"/>
                </a:solidFill>
              </a:rPr>
              <a:t>3. Medium</a:t>
            </a:r>
          </a:p>
          <a:p>
            <a:pPr marL="0" lvl="0" indent="0">
              <a:lnSpc>
                <a:spcPct val="150000"/>
              </a:lnSpc>
              <a:buNone/>
            </a:pPr>
            <a:r>
              <a:rPr lang="en-IN" sz="1600" dirty="0">
                <a:solidFill>
                  <a:srgbClr val="03A0FF"/>
                </a:solidFill>
              </a:rPr>
              <a:t>4. Bold</a:t>
            </a:r>
          </a:p>
        </p:txBody>
      </p:sp>
      <p:sp>
        <p:nvSpPr>
          <p:cNvPr id="2" name="TextBox 1">
            <a:extLst>
              <a:ext uri="{FF2B5EF4-FFF2-40B4-BE49-F238E27FC236}">
                <a16:creationId xmlns:a16="http://schemas.microsoft.com/office/drawing/2014/main" id="{45671CD6-F8D9-377D-5D7C-0382CFCC89C3}"/>
              </a:ext>
            </a:extLst>
          </p:cNvPr>
          <p:cNvSpPr txBox="1"/>
          <p:nvPr/>
        </p:nvSpPr>
        <p:spPr>
          <a:xfrm>
            <a:off x="8283122" y="6422547"/>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https://material.io/design/typography/understanding-typography.html#type-properties</a:t>
            </a:r>
            <a:endParaRPr lang="en-US" sz="1600" b="0" i="0" dirty="0">
              <a:solidFill>
                <a:schemeClr val="bg1">
                  <a:lumMod val="65000"/>
                </a:schemeClr>
              </a:solidFill>
              <a:latin typeface="Futura Next Book" panose="020B0502020204020303" pitchFamily="34" charset="77"/>
            </a:endParaRPr>
          </a:p>
        </p:txBody>
      </p:sp>
      <p:pic>
        <p:nvPicPr>
          <p:cNvPr id="12290" name="Picture 2">
            <a:extLst>
              <a:ext uri="{FF2B5EF4-FFF2-40B4-BE49-F238E27FC236}">
                <a16:creationId xmlns:a16="http://schemas.microsoft.com/office/drawing/2014/main" id="{0D1D8225-AF54-7F4A-B469-4CDD00424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396" y="3278937"/>
            <a:ext cx="8278813" cy="278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0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1047639" y="118075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Tracking</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7" name="Content Placeholder 3">
            <a:extLst>
              <a:ext uri="{FF2B5EF4-FFF2-40B4-BE49-F238E27FC236}">
                <a16:creationId xmlns:a16="http://schemas.microsoft.com/office/drawing/2014/main" id="{0E3716D7-C2D1-B10C-C55D-9409E886CE5D}"/>
              </a:ext>
            </a:extLst>
          </p:cNvPr>
          <p:cNvSpPr txBox="1">
            <a:spLocks/>
          </p:cNvSpPr>
          <p:nvPr/>
        </p:nvSpPr>
        <p:spPr>
          <a:xfrm>
            <a:off x="1047638" y="2172797"/>
            <a:ext cx="4874192" cy="560685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bg1"/>
                </a:solidFill>
              </a:rPr>
              <a:t>Tracking, also called as letter spacing, refers to the uniform adjustment of the space between letters in a piece of text.</a:t>
            </a:r>
          </a:p>
          <a:p>
            <a:pPr marL="0" lvl="0" indent="0">
              <a:lnSpc>
                <a:spcPct val="150000"/>
              </a:lnSpc>
              <a:buNone/>
            </a:pPr>
            <a:endParaRPr lang="en-IN" sz="1600" dirty="0">
              <a:solidFill>
                <a:schemeClr val="bg1"/>
              </a:solidFill>
            </a:endParaRPr>
          </a:p>
          <a:p>
            <a:pPr marL="0" lvl="0" indent="0">
              <a:lnSpc>
                <a:spcPct val="150000"/>
              </a:lnSpc>
              <a:buNone/>
            </a:pPr>
            <a:r>
              <a:rPr lang="en-IN" sz="1600" dirty="0">
                <a:solidFill>
                  <a:srgbClr val="03A0FF"/>
                </a:solidFill>
              </a:rPr>
              <a:t>Larger type sizes, such as headlines, use tighter letter spacing </a:t>
            </a:r>
            <a:r>
              <a:rPr lang="en-IN" sz="1600" dirty="0">
                <a:solidFill>
                  <a:schemeClr val="bg1"/>
                </a:solidFill>
              </a:rPr>
              <a:t>to improve readability and reduce space between letters.</a:t>
            </a:r>
          </a:p>
          <a:p>
            <a:pPr marL="0" lvl="0" indent="0">
              <a:lnSpc>
                <a:spcPct val="150000"/>
              </a:lnSpc>
              <a:buNone/>
            </a:pPr>
            <a:endParaRPr lang="en-IN" sz="1600" dirty="0">
              <a:solidFill>
                <a:schemeClr val="bg1"/>
              </a:solidFill>
            </a:endParaRPr>
          </a:p>
          <a:p>
            <a:pPr marL="0" lvl="0" indent="0">
              <a:lnSpc>
                <a:spcPct val="150000"/>
              </a:lnSpc>
              <a:buNone/>
            </a:pPr>
            <a:r>
              <a:rPr lang="en-IN" sz="1600" dirty="0">
                <a:solidFill>
                  <a:schemeClr val="bg1"/>
                </a:solidFill>
              </a:rPr>
              <a:t>For </a:t>
            </a:r>
            <a:r>
              <a:rPr lang="en-IN" sz="1600" dirty="0">
                <a:solidFill>
                  <a:srgbClr val="03A0FF"/>
                </a:solidFill>
              </a:rPr>
              <a:t>smaller type sizes, looser letter spacing can improve readability</a:t>
            </a:r>
            <a:r>
              <a:rPr lang="en-IN" sz="1600" dirty="0">
                <a:solidFill>
                  <a:schemeClr val="bg1"/>
                </a:solidFill>
              </a:rPr>
              <a:t> as more space between letters increases contrast between each letter shape.</a:t>
            </a:r>
          </a:p>
          <a:p>
            <a:pPr marL="0" lvl="0" indent="0">
              <a:lnSpc>
                <a:spcPct val="150000"/>
              </a:lnSpc>
              <a:buNone/>
            </a:pPr>
            <a:endParaRPr lang="en-IN" sz="1600" dirty="0">
              <a:solidFill>
                <a:schemeClr val="bg1"/>
              </a:solidFill>
            </a:endParaRPr>
          </a:p>
          <a:p>
            <a:pPr marL="0" lvl="0" indent="0">
              <a:lnSpc>
                <a:spcPct val="150000"/>
              </a:lnSpc>
              <a:buNone/>
            </a:pPr>
            <a:endParaRPr lang="en-IN" sz="1600" dirty="0">
              <a:solidFill>
                <a:srgbClr val="03A0FF"/>
              </a:solidFill>
            </a:endParaRPr>
          </a:p>
        </p:txBody>
      </p:sp>
      <p:sp>
        <p:nvSpPr>
          <p:cNvPr id="2" name="TextBox 1">
            <a:extLst>
              <a:ext uri="{FF2B5EF4-FFF2-40B4-BE49-F238E27FC236}">
                <a16:creationId xmlns:a16="http://schemas.microsoft.com/office/drawing/2014/main" id="{45671CD6-F8D9-377D-5D7C-0382CFCC89C3}"/>
              </a:ext>
            </a:extLst>
          </p:cNvPr>
          <p:cNvSpPr txBox="1"/>
          <p:nvPr/>
        </p:nvSpPr>
        <p:spPr>
          <a:xfrm>
            <a:off x="8283122" y="6422547"/>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https://material.io/design/typography/understanding-typography.html#type-properties</a:t>
            </a:r>
            <a:endParaRPr lang="en-US" sz="1600" b="0" i="0" dirty="0">
              <a:solidFill>
                <a:schemeClr val="bg1">
                  <a:lumMod val="65000"/>
                </a:schemeClr>
              </a:solidFill>
              <a:latin typeface="Futura Next Book" panose="020B0502020204020303" pitchFamily="34" charset="77"/>
            </a:endParaRPr>
          </a:p>
        </p:txBody>
      </p:sp>
      <p:pic>
        <p:nvPicPr>
          <p:cNvPr id="14338" name="Picture 2">
            <a:extLst>
              <a:ext uri="{FF2B5EF4-FFF2-40B4-BE49-F238E27FC236}">
                <a16:creationId xmlns:a16="http://schemas.microsoft.com/office/drawing/2014/main" id="{829D7C66-D5CD-FC90-8629-0F71DEDFD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968" y="3211657"/>
            <a:ext cx="8133670" cy="273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280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1047639" y="118075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Leading</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7" name="Content Placeholder 3">
            <a:extLst>
              <a:ext uri="{FF2B5EF4-FFF2-40B4-BE49-F238E27FC236}">
                <a16:creationId xmlns:a16="http://schemas.microsoft.com/office/drawing/2014/main" id="{0E3716D7-C2D1-B10C-C55D-9409E886CE5D}"/>
              </a:ext>
            </a:extLst>
          </p:cNvPr>
          <p:cNvSpPr txBox="1">
            <a:spLocks/>
          </p:cNvSpPr>
          <p:nvPr/>
        </p:nvSpPr>
        <p:spPr>
          <a:xfrm>
            <a:off x="1047638" y="2172797"/>
            <a:ext cx="4874192" cy="560685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bg1"/>
                </a:solidFill>
              </a:rPr>
              <a:t>Line height, also known as leading, controls the amount of space between baselines in a block of text. A text’s line height is proportional to its type size.</a:t>
            </a:r>
          </a:p>
          <a:p>
            <a:pPr marL="0" lvl="0" indent="0">
              <a:lnSpc>
                <a:spcPct val="150000"/>
              </a:lnSpc>
              <a:buNone/>
            </a:pPr>
            <a:endParaRPr lang="en-IN" sz="1600" dirty="0">
              <a:solidFill>
                <a:schemeClr val="bg1"/>
              </a:solidFill>
            </a:endParaRPr>
          </a:p>
          <a:p>
            <a:pPr marL="0" lvl="0" indent="0">
              <a:lnSpc>
                <a:spcPct val="150000"/>
              </a:lnSpc>
              <a:buNone/>
            </a:pPr>
            <a:endParaRPr lang="en-IN" sz="1600" dirty="0">
              <a:solidFill>
                <a:srgbClr val="03A0FF"/>
              </a:solidFill>
            </a:endParaRPr>
          </a:p>
        </p:txBody>
      </p:sp>
      <p:sp>
        <p:nvSpPr>
          <p:cNvPr id="2" name="TextBox 1">
            <a:extLst>
              <a:ext uri="{FF2B5EF4-FFF2-40B4-BE49-F238E27FC236}">
                <a16:creationId xmlns:a16="http://schemas.microsoft.com/office/drawing/2014/main" id="{45671CD6-F8D9-377D-5D7C-0382CFCC89C3}"/>
              </a:ext>
            </a:extLst>
          </p:cNvPr>
          <p:cNvSpPr txBox="1"/>
          <p:nvPr/>
        </p:nvSpPr>
        <p:spPr>
          <a:xfrm>
            <a:off x="8283122" y="6422547"/>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https://material.io/design/typography/understanding-typography.html#type-properties</a:t>
            </a:r>
            <a:endParaRPr lang="en-US" sz="1600" b="0" i="0" dirty="0">
              <a:solidFill>
                <a:schemeClr val="bg1">
                  <a:lumMod val="65000"/>
                </a:schemeClr>
              </a:solidFill>
              <a:latin typeface="Futura Next Book" panose="020B0502020204020303" pitchFamily="34" charset="77"/>
            </a:endParaRPr>
          </a:p>
        </p:txBody>
      </p:sp>
      <p:pic>
        <p:nvPicPr>
          <p:cNvPr id="16386" name="Picture 2">
            <a:extLst>
              <a:ext uri="{FF2B5EF4-FFF2-40B4-BE49-F238E27FC236}">
                <a16:creationId xmlns:a16="http://schemas.microsoft.com/office/drawing/2014/main" id="{F4C8F1EE-1F2A-112C-848A-32F810F25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966" y="2983486"/>
            <a:ext cx="8133671" cy="273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018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7F9-5CF3-F300-F967-C5BF7EF48B9A}"/>
              </a:ext>
            </a:extLst>
          </p:cNvPr>
          <p:cNvSpPr>
            <a:spLocks noGrp="1"/>
          </p:cNvSpPr>
          <p:nvPr>
            <p:ph type="title"/>
          </p:nvPr>
        </p:nvSpPr>
        <p:spPr>
          <a:xfrm>
            <a:off x="1047641" y="2100978"/>
            <a:ext cx="6571565" cy="3728497"/>
          </a:xfrm>
        </p:spPr>
        <p:txBody>
          <a:bodyPr>
            <a:normAutofit/>
          </a:bodyPr>
          <a:lstStyle/>
          <a:p>
            <a:r>
              <a:rPr lang="en-IN" sz="6000" dirty="0"/>
              <a:t>Typography best practices</a:t>
            </a:r>
          </a:p>
        </p:txBody>
      </p:sp>
      <p:pic>
        <p:nvPicPr>
          <p:cNvPr id="4" name="Picture 3">
            <a:extLst>
              <a:ext uri="{FF2B5EF4-FFF2-40B4-BE49-F238E27FC236}">
                <a16:creationId xmlns:a16="http://schemas.microsoft.com/office/drawing/2014/main" id="{2D8B77E3-04CB-650A-C549-E12BC3B74052}"/>
              </a:ext>
            </a:extLst>
          </p:cNvPr>
          <p:cNvPicPr>
            <a:picLocks noChangeAspect="1"/>
          </p:cNvPicPr>
          <p:nvPr/>
        </p:nvPicPr>
        <p:blipFill>
          <a:blip r:embed="rId3"/>
          <a:stretch>
            <a:fillRect/>
          </a:stretch>
        </p:blipFill>
        <p:spPr>
          <a:xfrm>
            <a:off x="9694313" y="622435"/>
            <a:ext cx="2466000" cy="2466000"/>
          </a:xfrm>
          <a:prstGeom prst="rect">
            <a:avLst/>
          </a:prstGeom>
        </p:spPr>
      </p:pic>
      <p:pic>
        <p:nvPicPr>
          <p:cNvPr id="5" name="Picture 4">
            <a:extLst>
              <a:ext uri="{FF2B5EF4-FFF2-40B4-BE49-F238E27FC236}">
                <a16:creationId xmlns:a16="http://schemas.microsoft.com/office/drawing/2014/main" id="{1DF30FB8-4314-9EC3-06BF-FBA2CD8F447C}"/>
              </a:ext>
            </a:extLst>
          </p:cNvPr>
          <p:cNvPicPr>
            <a:picLocks noChangeAspect="1"/>
          </p:cNvPicPr>
          <p:nvPr/>
        </p:nvPicPr>
        <p:blipFill>
          <a:blip r:embed="rId4"/>
          <a:stretch>
            <a:fillRect/>
          </a:stretch>
        </p:blipFill>
        <p:spPr>
          <a:xfrm>
            <a:off x="12158683" y="622435"/>
            <a:ext cx="2456479" cy="2466000"/>
          </a:xfrm>
          <a:prstGeom prst="rect">
            <a:avLst/>
          </a:prstGeom>
        </p:spPr>
      </p:pic>
      <p:pic>
        <p:nvPicPr>
          <p:cNvPr id="6" name="Picture 5">
            <a:extLst>
              <a:ext uri="{FF2B5EF4-FFF2-40B4-BE49-F238E27FC236}">
                <a16:creationId xmlns:a16="http://schemas.microsoft.com/office/drawing/2014/main" id="{C471158C-6AE5-D935-480C-1904714DD848}"/>
              </a:ext>
            </a:extLst>
          </p:cNvPr>
          <p:cNvPicPr>
            <a:picLocks noChangeAspect="1"/>
          </p:cNvPicPr>
          <p:nvPr/>
        </p:nvPicPr>
        <p:blipFill>
          <a:blip r:embed="rId5"/>
          <a:stretch>
            <a:fillRect/>
          </a:stretch>
        </p:blipFill>
        <p:spPr>
          <a:xfrm>
            <a:off x="12153923" y="3077284"/>
            <a:ext cx="2466000" cy="2466000"/>
          </a:xfrm>
          <a:prstGeom prst="rect">
            <a:avLst/>
          </a:prstGeom>
        </p:spPr>
      </p:pic>
      <p:pic>
        <p:nvPicPr>
          <p:cNvPr id="7" name="Picture 6">
            <a:extLst>
              <a:ext uri="{FF2B5EF4-FFF2-40B4-BE49-F238E27FC236}">
                <a16:creationId xmlns:a16="http://schemas.microsoft.com/office/drawing/2014/main" id="{2F5C10D2-672C-8214-0477-4CD358E4752F}"/>
              </a:ext>
            </a:extLst>
          </p:cNvPr>
          <p:cNvPicPr>
            <a:picLocks noChangeAspect="1"/>
          </p:cNvPicPr>
          <p:nvPr/>
        </p:nvPicPr>
        <p:blipFill>
          <a:blip r:embed="rId6"/>
          <a:stretch>
            <a:fillRect/>
          </a:stretch>
        </p:blipFill>
        <p:spPr>
          <a:xfrm>
            <a:off x="9685543" y="3088435"/>
            <a:ext cx="2466000" cy="2466000"/>
          </a:xfrm>
          <a:prstGeom prst="rect">
            <a:avLst/>
          </a:prstGeom>
        </p:spPr>
      </p:pic>
      <p:pic>
        <p:nvPicPr>
          <p:cNvPr id="8" name="Picture 7">
            <a:extLst>
              <a:ext uri="{FF2B5EF4-FFF2-40B4-BE49-F238E27FC236}">
                <a16:creationId xmlns:a16="http://schemas.microsoft.com/office/drawing/2014/main" id="{CE72FEC6-3718-CFD1-715C-985E186BAB95}"/>
              </a:ext>
            </a:extLst>
          </p:cNvPr>
          <p:cNvPicPr>
            <a:picLocks noChangeAspect="1"/>
          </p:cNvPicPr>
          <p:nvPr/>
        </p:nvPicPr>
        <p:blipFill>
          <a:blip r:embed="rId7"/>
          <a:stretch>
            <a:fillRect/>
          </a:stretch>
        </p:blipFill>
        <p:spPr>
          <a:xfrm>
            <a:off x="9694314" y="5554435"/>
            <a:ext cx="2466000" cy="2466000"/>
          </a:xfrm>
          <a:prstGeom prst="rect">
            <a:avLst/>
          </a:prstGeom>
        </p:spPr>
      </p:pic>
      <p:pic>
        <p:nvPicPr>
          <p:cNvPr id="9" name="Picture 8">
            <a:extLst>
              <a:ext uri="{FF2B5EF4-FFF2-40B4-BE49-F238E27FC236}">
                <a16:creationId xmlns:a16="http://schemas.microsoft.com/office/drawing/2014/main" id="{02D3D41C-07F6-EFAB-AFF1-71D6122985BA}"/>
              </a:ext>
            </a:extLst>
          </p:cNvPr>
          <p:cNvPicPr>
            <a:picLocks noChangeAspect="1"/>
          </p:cNvPicPr>
          <p:nvPr/>
        </p:nvPicPr>
        <p:blipFill>
          <a:blip r:embed="rId8"/>
          <a:stretch>
            <a:fillRect/>
          </a:stretch>
        </p:blipFill>
        <p:spPr>
          <a:xfrm>
            <a:off x="12158683" y="5543284"/>
            <a:ext cx="2466000" cy="2466000"/>
          </a:xfrm>
          <a:prstGeom prst="rect">
            <a:avLst/>
          </a:prstGeom>
        </p:spPr>
      </p:pic>
      <p:sp>
        <p:nvSpPr>
          <p:cNvPr id="10" name="TextBox 9">
            <a:extLst>
              <a:ext uri="{FF2B5EF4-FFF2-40B4-BE49-F238E27FC236}">
                <a16:creationId xmlns:a16="http://schemas.microsoft.com/office/drawing/2014/main" id="{4FB2528A-C6F6-182D-842E-3AA873A8A342}"/>
              </a:ext>
            </a:extLst>
          </p:cNvPr>
          <p:cNvSpPr txBox="1"/>
          <p:nvPr/>
        </p:nvSpPr>
        <p:spPr>
          <a:xfrm>
            <a:off x="2178121" y="804466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C0FE7A9E-A758-2CDB-BF41-E62186E55254}"/>
              </a:ext>
            </a:extLst>
          </p:cNvPr>
          <p:cNvSpPr txBox="1"/>
          <p:nvPr/>
        </p:nvSpPr>
        <p:spPr>
          <a:xfrm>
            <a:off x="1981200" y="126492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1" name="TextBox 10">
            <a:extLst>
              <a:ext uri="{FF2B5EF4-FFF2-40B4-BE49-F238E27FC236}">
                <a16:creationId xmlns:a16="http://schemas.microsoft.com/office/drawing/2014/main" id="{516CCE1B-A2B4-270D-5930-0577898AFD79}"/>
              </a:ext>
            </a:extLst>
          </p:cNvPr>
          <p:cNvSpPr txBox="1"/>
          <p:nvPr/>
        </p:nvSpPr>
        <p:spPr>
          <a:xfrm>
            <a:off x="-1702191" y="258845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407740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sz="3200" dirty="0"/>
              <a:t>Choose the right typeface and font</a:t>
            </a:r>
            <a:endParaRPr lang="en-US" sz="3200"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solidFill>
                  <a:schemeClr val="bg1">
                    <a:lumMod val="50000"/>
                  </a:schemeClr>
                </a:solidFill>
              </a:rPr>
              <a:t>Typography</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Content Placeholder 3">
            <a:extLst>
              <a:ext uri="{FF2B5EF4-FFF2-40B4-BE49-F238E27FC236}">
                <a16:creationId xmlns:a16="http://schemas.microsoft.com/office/drawing/2014/main" id="{1F522028-65FD-3064-AF00-685196E44239}"/>
              </a:ext>
            </a:extLst>
          </p:cNvPr>
          <p:cNvSpPr txBox="1">
            <a:spLocks/>
          </p:cNvSpPr>
          <p:nvPr/>
        </p:nvSpPr>
        <p:spPr>
          <a:xfrm>
            <a:off x="1047638" y="2172798"/>
            <a:ext cx="5220428" cy="3884692"/>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t>Different typefaces and fonts have their own features, giving users completely different feels. You should always choose the right typeface and font that best suits your design theme and style, delivering the page content in the right mood and tone. </a:t>
            </a:r>
          </a:p>
          <a:p>
            <a:pPr marL="0" lvl="0" indent="0">
              <a:lnSpc>
                <a:spcPct val="150000"/>
              </a:lnSpc>
              <a:buNone/>
            </a:pPr>
            <a:r>
              <a:rPr lang="en-IN" b="1" dirty="0"/>
              <a:t>Legibility</a:t>
            </a:r>
            <a:r>
              <a:rPr lang="en-IN" dirty="0"/>
              <a:t> is the measure of how distinguishable individual characters and words are to the eye of the reader; </a:t>
            </a:r>
            <a:r>
              <a:rPr lang="en-IN" b="1" dirty="0"/>
              <a:t>readability</a:t>
            </a:r>
            <a:r>
              <a:rPr lang="en-IN" dirty="0"/>
              <a:t> is the measure of how easy it is to read the text overall. </a:t>
            </a:r>
            <a:endParaRPr lang="en-IN" sz="1600" dirty="0"/>
          </a:p>
        </p:txBody>
      </p:sp>
      <p:pic>
        <p:nvPicPr>
          <p:cNvPr id="1026" name="Picture 2" descr="An Informative Guide for Designers on Using Typography in UI Design">
            <a:extLst>
              <a:ext uri="{FF2B5EF4-FFF2-40B4-BE49-F238E27FC236}">
                <a16:creationId xmlns:a16="http://schemas.microsoft.com/office/drawing/2014/main" id="{078D7552-3191-769D-06C4-0A63D84C9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725" y="2172004"/>
            <a:ext cx="7048500" cy="38854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9B85A60-F132-AFF7-C529-1402AC21D764}"/>
              </a:ext>
            </a:extLst>
          </p:cNvPr>
          <p:cNvSpPr txBox="1"/>
          <p:nvPr/>
        </p:nvSpPr>
        <p:spPr>
          <a:xfrm>
            <a:off x="10329862" y="6277404"/>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https://pbs.twimg.com/media/DkLnlqOXoAA4ZEn.png</a:t>
            </a:r>
            <a:endParaRPr lang="en-US" sz="1600" b="0" i="0" dirty="0">
              <a:solidFill>
                <a:schemeClr val="bg1">
                  <a:lumMod val="65000"/>
                </a:schemeClr>
              </a:solidFill>
              <a:latin typeface="Futura Next Book" panose="020B0502020204020303" pitchFamily="34" charset="77"/>
            </a:endParaRPr>
          </a:p>
        </p:txBody>
      </p:sp>
    </p:spTree>
    <p:extLst>
      <p:ext uri="{BB962C8B-B14F-4D97-AF65-F5344CB8AC3E}">
        <p14:creationId xmlns:p14="http://schemas.microsoft.com/office/powerpoint/2010/main" val="2492264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sz="3200" dirty="0"/>
              <a:t>Do not use too many typefaces and fonts</a:t>
            </a:r>
            <a:endParaRPr lang="en-US" sz="3200"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solidFill>
                  <a:schemeClr val="bg1">
                    <a:lumMod val="50000"/>
                  </a:schemeClr>
                </a:solidFill>
              </a:rPr>
              <a:t>Typography</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Content Placeholder 3">
            <a:extLst>
              <a:ext uri="{FF2B5EF4-FFF2-40B4-BE49-F238E27FC236}">
                <a16:creationId xmlns:a16="http://schemas.microsoft.com/office/drawing/2014/main" id="{1F522028-65FD-3064-AF00-685196E44239}"/>
              </a:ext>
            </a:extLst>
          </p:cNvPr>
          <p:cNvSpPr txBox="1">
            <a:spLocks/>
          </p:cNvSpPr>
          <p:nvPr/>
        </p:nvSpPr>
        <p:spPr>
          <a:xfrm>
            <a:off x="1047638" y="2499918"/>
            <a:ext cx="4950039" cy="377805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t>Keep the number of fonts used </a:t>
            </a:r>
            <a:r>
              <a:rPr lang="en-IN" sz="1600" b="1" dirty="0"/>
              <a:t>to a minimum.</a:t>
            </a:r>
          </a:p>
          <a:p>
            <a:pPr marL="0" lvl="0" indent="0">
              <a:lnSpc>
                <a:spcPct val="150000"/>
              </a:lnSpc>
              <a:buNone/>
            </a:pPr>
            <a:r>
              <a:rPr lang="en-IN" sz="1600" dirty="0"/>
              <a:t>Using more than 3 different fonts makes a website look unstructured and unprofessional.</a:t>
            </a:r>
          </a:p>
          <a:p>
            <a:pPr marL="0" lvl="0" indent="0">
              <a:lnSpc>
                <a:spcPct val="150000"/>
              </a:lnSpc>
              <a:buNone/>
            </a:pPr>
            <a:r>
              <a:rPr lang="en-IN" sz="1600" dirty="0"/>
              <a:t> Keep in mind that too many type sizes and styles at once can also wreck any layout.</a:t>
            </a:r>
          </a:p>
        </p:txBody>
      </p:sp>
      <p:pic>
        <p:nvPicPr>
          <p:cNvPr id="5" name="Picture 4">
            <a:extLst>
              <a:ext uri="{FF2B5EF4-FFF2-40B4-BE49-F238E27FC236}">
                <a16:creationId xmlns:a16="http://schemas.microsoft.com/office/drawing/2014/main" id="{FF7C07E0-E881-86F3-9B44-A9F812533238}"/>
              </a:ext>
            </a:extLst>
          </p:cNvPr>
          <p:cNvPicPr>
            <a:picLocks noChangeAspect="1"/>
          </p:cNvPicPr>
          <p:nvPr/>
        </p:nvPicPr>
        <p:blipFill>
          <a:blip r:embed="rId3"/>
          <a:stretch>
            <a:fillRect/>
          </a:stretch>
        </p:blipFill>
        <p:spPr>
          <a:xfrm>
            <a:off x="7066069" y="2172798"/>
            <a:ext cx="7124700" cy="4432300"/>
          </a:xfrm>
          <a:prstGeom prst="rect">
            <a:avLst/>
          </a:prstGeom>
        </p:spPr>
      </p:pic>
    </p:spTree>
    <p:extLst>
      <p:ext uri="{BB962C8B-B14F-4D97-AF65-F5344CB8AC3E}">
        <p14:creationId xmlns:p14="http://schemas.microsoft.com/office/powerpoint/2010/main" val="10999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7F9-5CF3-F300-F967-C5BF7EF48B9A}"/>
              </a:ext>
            </a:extLst>
          </p:cNvPr>
          <p:cNvSpPr>
            <a:spLocks noGrp="1"/>
          </p:cNvSpPr>
          <p:nvPr>
            <p:ph type="title"/>
          </p:nvPr>
        </p:nvSpPr>
        <p:spPr>
          <a:xfrm>
            <a:off x="1047641" y="2100979"/>
            <a:ext cx="8209375" cy="1482880"/>
          </a:xfrm>
        </p:spPr>
        <p:txBody>
          <a:bodyPr>
            <a:normAutofit/>
          </a:bodyPr>
          <a:lstStyle/>
          <a:p>
            <a:r>
              <a:rPr lang="en-IN" sz="6000" dirty="0"/>
              <a:t>Typography</a:t>
            </a:r>
          </a:p>
        </p:txBody>
      </p:sp>
      <p:sp>
        <p:nvSpPr>
          <p:cNvPr id="13" name="Text Placeholder 12">
            <a:extLst>
              <a:ext uri="{FF2B5EF4-FFF2-40B4-BE49-F238E27FC236}">
                <a16:creationId xmlns:a16="http://schemas.microsoft.com/office/drawing/2014/main" id="{5B961531-1BA9-6C5B-857B-4BD746A1BDD4}"/>
              </a:ext>
            </a:extLst>
          </p:cNvPr>
          <p:cNvSpPr>
            <a:spLocks noGrp="1"/>
          </p:cNvSpPr>
          <p:nvPr>
            <p:ph type="body" sz="quarter" idx="14"/>
          </p:nvPr>
        </p:nvSpPr>
        <p:spPr/>
        <p:txBody>
          <a:bodyPr/>
          <a:lstStyle/>
          <a:p>
            <a:r>
              <a:rPr lang="en-US" dirty="0"/>
              <a:t>Duration: 45 mins</a:t>
            </a:r>
          </a:p>
        </p:txBody>
      </p:sp>
      <p:sp>
        <p:nvSpPr>
          <p:cNvPr id="14" name="Text Placeholder 13">
            <a:extLst>
              <a:ext uri="{FF2B5EF4-FFF2-40B4-BE49-F238E27FC236}">
                <a16:creationId xmlns:a16="http://schemas.microsoft.com/office/drawing/2014/main" id="{AA5A3DB1-2147-BFA2-2D7C-27A79274E148}"/>
              </a:ext>
            </a:extLst>
          </p:cNvPr>
          <p:cNvSpPr>
            <a:spLocks noGrp="1"/>
          </p:cNvSpPr>
          <p:nvPr>
            <p:ph type="body" sz="quarter" idx="15"/>
          </p:nvPr>
        </p:nvSpPr>
        <p:spPr/>
        <p:txBody>
          <a:bodyPr/>
          <a:lstStyle/>
          <a:p>
            <a:r>
              <a:rPr lang="en-US" dirty="0"/>
              <a:t>Session by: Ganesh Gholap, Nargis Jamadar</a:t>
            </a:r>
          </a:p>
        </p:txBody>
      </p:sp>
      <p:pic>
        <p:nvPicPr>
          <p:cNvPr id="4" name="Picture 3">
            <a:extLst>
              <a:ext uri="{FF2B5EF4-FFF2-40B4-BE49-F238E27FC236}">
                <a16:creationId xmlns:a16="http://schemas.microsoft.com/office/drawing/2014/main" id="{2D8B77E3-04CB-650A-C549-E12BC3B74052}"/>
              </a:ext>
            </a:extLst>
          </p:cNvPr>
          <p:cNvPicPr>
            <a:picLocks noChangeAspect="1"/>
          </p:cNvPicPr>
          <p:nvPr/>
        </p:nvPicPr>
        <p:blipFill>
          <a:blip r:embed="rId3"/>
          <a:stretch>
            <a:fillRect/>
          </a:stretch>
        </p:blipFill>
        <p:spPr>
          <a:xfrm>
            <a:off x="9694313" y="622435"/>
            <a:ext cx="2466000" cy="2466000"/>
          </a:xfrm>
          <a:prstGeom prst="rect">
            <a:avLst/>
          </a:prstGeom>
        </p:spPr>
      </p:pic>
      <p:pic>
        <p:nvPicPr>
          <p:cNvPr id="5" name="Picture 4">
            <a:extLst>
              <a:ext uri="{FF2B5EF4-FFF2-40B4-BE49-F238E27FC236}">
                <a16:creationId xmlns:a16="http://schemas.microsoft.com/office/drawing/2014/main" id="{1DF30FB8-4314-9EC3-06BF-FBA2CD8F447C}"/>
              </a:ext>
            </a:extLst>
          </p:cNvPr>
          <p:cNvPicPr>
            <a:picLocks noChangeAspect="1"/>
          </p:cNvPicPr>
          <p:nvPr/>
        </p:nvPicPr>
        <p:blipFill>
          <a:blip r:embed="rId4"/>
          <a:stretch>
            <a:fillRect/>
          </a:stretch>
        </p:blipFill>
        <p:spPr>
          <a:xfrm>
            <a:off x="12158683" y="622435"/>
            <a:ext cx="2456479" cy="2466000"/>
          </a:xfrm>
          <a:prstGeom prst="rect">
            <a:avLst/>
          </a:prstGeom>
        </p:spPr>
      </p:pic>
      <p:pic>
        <p:nvPicPr>
          <p:cNvPr id="6" name="Picture 5">
            <a:extLst>
              <a:ext uri="{FF2B5EF4-FFF2-40B4-BE49-F238E27FC236}">
                <a16:creationId xmlns:a16="http://schemas.microsoft.com/office/drawing/2014/main" id="{C471158C-6AE5-D935-480C-1904714DD848}"/>
              </a:ext>
            </a:extLst>
          </p:cNvPr>
          <p:cNvPicPr>
            <a:picLocks noChangeAspect="1"/>
          </p:cNvPicPr>
          <p:nvPr/>
        </p:nvPicPr>
        <p:blipFill>
          <a:blip r:embed="rId5"/>
          <a:stretch>
            <a:fillRect/>
          </a:stretch>
        </p:blipFill>
        <p:spPr>
          <a:xfrm>
            <a:off x="12153923" y="3077284"/>
            <a:ext cx="2466000" cy="2466000"/>
          </a:xfrm>
          <a:prstGeom prst="rect">
            <a:avLst/>
          </a:prstGeom>
        </p:spPr>
      </p:pic>
      <p:pic>
        <p:nvPicPr>
          <p:cNvPr id="7" name="Picture 6">
            <a:extLst>
              <a:ext uri="{FF2B5EF4-FFF2-40B4-BE49-F238E27FC236}">
                <a16:creationId xmlns:a16="http://schemas.microsoft.com/office/drawing/2014/main" id="{2F5C10D2-672C-8214-0477-4CD358E4752F}"/>
              </a:ext>
            </a:extLst>
          </p:cNvPr>
          <p:cNvPicPr>
            <a:picLocks noChangeAspect="1"/>
          </p:cNvPicPr>
          <p:nvPr/>
        </p:nvPicPr>
        <p:blipFill>
          <a:blip r:embed="rId6"/>
          <a:stretch>
            <a:fillRect/>
          </a:stretch>
        </p:blipFill>
        <p:spPr>
          <a:xfrm>
            <a:off x="9685543" y="3088435"/>
            <a:ext cx="2466000" cy="2466000"/>
          </a:xfrm>
          <a:prstGeom prst="rect">
            <a:avLst/>
          </a:prstGeom>
        </p:spPr>
      </p:pic>
      <p:pic>
        <p:nvPicPr>
          <p:cNvPr id="8" name="Picture 7">
            <a:extLst>
              <a:ext uri="{FF2B5EF4-FFF2-40B4-BE49-F238E27FC236}">
                <a16:creationId xmlns:a16="http://schemas.microsoft.com/office/drawing/2014/main" id="{CE72FEC6-3718-CFD1-715C-985E186BAB95}"/>
              </a:ext>
            </a:extLst>
          </p:cNvPr>
          <p:cNvPicPr>
            <a:picLocks noChangeAspect="1"/>
          </p:cNvPicPr>
          <p:nvPr/>
        </p:nvPicPr>
        <p:blipFill>
          <a:blip r:embed="rId7"/>
          <a:stretch>
            <a:fillRect/>
          </a:stretch>
        </p:blipFill>
        <p:spPr>
          <a:xfrm>
            <a:off x="9694314" y="5554435"/>
            <a:ext cx="2466000" cy="2466000"/>
          </a:xfrm>
          <a:prstGeom prst="rect">
            <a:avLst/>
          </a:prstGeom>
        </p:spPr>
      </p:pic>
      <p:pic>
        <p:nvPicPr>
          <p:cNvPr id="9" name="Picture 8">
            <a:extLst>
              <a:ext uri="{FF2B5EF4-FFF2-40B4-BE49-F238E27FC236}">
                <a16:creationId xmlns:a16="http://schemas.microsoft.com/office/drawing/2014/main" id="{02D3D41C-07F6-EFAB-AFF1-71D6122985BA}"/>
              </a:ext>
            </a:extLst>
          </p:cNvPr>
          <p:cNvPicPr>
            <a:picLocks noChangeAspect="1"/>
          </p:cNvPicPr>
          <p:nvPr/>
        </p:nvPicPr>
        <p:blipFill>
          <a:blip r:embed="rId8"/>
          <a:stretch>
            <a:fillRect/>
          </a:stretch>
        </p:blipFill>
        <p:spPr>
          <a:xfrm>
            <a:off x="12158683" y="5543284"/>
            <a:ext cx="2466000" cy="2466000"/>
          </a:xfrm>
          <a:prstGeom prst="rect">
            <a:avLst/>
          </a:prstGeom>
        </p:spPr>
      </p:pic>
      <p:sp>
        <p:nvSpPr>
          <p:cNvPr id="10" name="TextBox 9">
            <a:extLst>
              <a:ext uri="{FF2B5EF4-FFF2-40B4-BE49-F238E27FC236}">
                <a16:creationId xmlns:a16="http://schemas.microsoft.com/office/drawing/2014/main" id="{4FB2528A-C6F6-182D-842E-3AA873A8A342}"/>
              </a:ext>
            </a:extLst>
          </p:cNvPr>
          <p:cNvSpPr txBox="1"/>
          <p:nvPr/>
        </p:nvSpPr>
        <p:spPr>
          <a:xfrm>
            <a:off x="2178121" y="804466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209688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sz="3200" dirty="0"/>
              <a:t>Choose the proper font size</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solidFill>
                  <a:schemeClr val="bg1">
                    <a:lumMod val="50000"/>
                  </a:schemeClr>
                </a:solidFill>
              </a:rPr>
              <a:t>Typography</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Content Placeholder 3">
            <a:extLst>
              <a:ext uri="{FF2B5EF4-FFF2-40B4-BE49-F238E27FC236}">
                <a16:creationId xmlns:a16="http://schemas.microsoft.com/office/drawing/2014/main" id="{1F522028-65FD-3064-AF00-685196E44239}"/>
              </a:ext>
            </a:extLst>
          </p:cNvPr>
          <p:cNvSpPr txBox="1">
            <a:spLocks/>
          </p:cNvSpPr>
          <p:nvPr/>
        </p:nvSpPr>
        <p:spPr>
          <a:xfrm>
            <a:off x="1047637" y="2172798"/>
            <a:ext cx="6724763" cy="461015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t>The size of your text has a huge impact on the experience of reading something on screen.</a:t>
            </a:r>
          </a:p>
          <a:p>
            <a:pPr marL="0" lvl="0" indent="0">
              <a:lnSpc>
                <a:spcPct val="150000"/>
              </a:lnSpc>
              <a:buNone/>
            </a:pPr>
            <a:r>
              <a:rPr lang="en-IN" sz="1600" dirty="0"/>
              <a:t>A general rule of thumb is:</a:t>
            </a:r>
          </a:p>
          <a:p>
            <a:pPr marL="0" lvl="0" indent="0">
              <a:lnSpc>
                <a:spcPct val="150000"/>
              </a:lnSpc>
              <a:buNone/>
            </a:pPr>
            <a:r>
              <a:rPr lang="en-IN" sz="1600" b="1" dirty="0"/>
              <a:t>For desktops: </a:t>
            </a:r>
            <a:r>
              <a:rPr lang="en-IN" sz="1600" dirty="0">
                <a:solidFill>
                  <a:srgbClr val="FF7B17"/>
                </a:solidFill>
              </a:rPr>
              <a:t>Use 16 px font </a:t>
            </a:r>
            <a:r>
              <a:rPr lang="en-IN" sz="1600" dirty="0"/>
              <a:t>or higher for body text. It’s not too big and it’s comfortable to read.</a:t>
            </a:r>
          </a:p>
          <a:p>
            <a:pPr marL="0" lvl="0" indent="0">
              <a:lnSpc>
                <a:spcPct val="150000"/>
              </a:lnSpc>
              <a:buNone/>
            </a:pPr>
            <a:r>
              <a:rPr lang="en-IN" sz="1600" b="1" dirty="0"/>
              <a:t>For iOS devices: </a:t>
            </a:r>
            <a:r>
              <a:rPr lang="en-IN" sz="1600" dirty="0"/>
              <a:t>Use a text size that’s </a:t>
            </a:r>
            <a:r>
              <a:rPr lang="en-IN" sz="1600" dirty="0">
                <a:solidFill>
                  <a:srgbClr val="FF7B17"/>
                </a:solidFill>
              </a:rPr>
              <a:t>at least 11 points </a:t>
            </a:r>
            <a:r>
              <a:rPr lang="en-IN" sz="1600" dirty="0"/>
              <a:t>(it’s legible at a typical viewing distance without zooming).</a:t>
            </a:r>
          </a:p>
          <a:p>
            <a:pPr marL="0" lvl="0" indent="0">
              <a:lnSpc>
                <a:spcPct val="150000"/>
              </a:lnSpc>
              <a:buNone/>
            </a:pPr>
            <a:r>
              <a:rPr lang="en-IN" sz="1600" b="1" dirty="0"/>
              <a:t>For Android</a:t>
            </a:r>
            <a:r>
              <a:rPr lang="en-IN" sz="1600" dirty="0"/>
              <a:t>: Minimal readable font size is 12 sp, but it is highly recommended to use at least </a:t>
            </a:r>
            <a:r>
              <a:rPr lang="en-IN" sz="1600" dirty="0">
                <a:solidFill>
                  <a:srgbClr val="FF7B17"/>
                </a:solidFill>
              </a:rPr>
              <a:t>14 sp for the main text</a:t>
            </a:r>
            <a:r>
              <a:rPr lang="en-IN" sz="1600" dirty="0"/>
              <a:t>.</a:t>
            </a:r>
          </a:p>
          <a:p>
            <a:pPr marL="0" lvl="0" indent="0">
              <a:lnSpc>
                <a:spcPct val="150000"/>
              </a:lnSpc>
              <a:buNone/>
            </a:pPr>
            <a:endParaRPr lang="en-IN" sz="1600" dirty="0"/>
          </a:p>
          <a:p>
            <a:pPr marL="0" lvl="0" indent="0">
              <a:lnSpc>
                <a:spcPct val="150000"/>
              </a:lnSpc>
              <a:buNone/>
            </a:pPr>
            <a:endParaRPr lang="en-IN" sz="1600" dirty="0"/>
          </a:p>
          <a:p>
            <a:pPr marL="0" lvl="0" indent="0">
              <a:lnSpc>
                <a:spcPct val="150000"/>
              </a:lnSpc>
              <a:buNone/>
            </a:pPr>
            <a:endParaRPr lang="en-IN" sz="1600" dirty="0"/>
          </a:p>
        </p:txBody>
      </p:sp>
      <p:pic>
        <p:nvPicPr>
          <p:cNvPr id="13314" name="Picture 2">
            <a:extLst>
              <a:ext uri="{FF2B5EF4-FFF2-40B4-BE49-F238E27FC236}">
                <a16:creationId xmlns:a16="http://schemas.microsoft.com/office/drawing/2014/main" id="{CFB3C754-C0C9-35E0-612F-6CE764D36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901" y="1686577"/>
            <a:ext cx="5731107" cy="51977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9C9262-57C3-4D63-B5A2-6FB137E90370}"/>
              </a:ext>
            </a:extLst>
          </p:cNvPr>
          <p:cNvSpPr txBox="1"/>
          <p:nvPr/>
        </p:nvSpPr>
        <p:spPr>
          <a:xfrm>
            <a:off x="10250645" y="7000075"/>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https://pbs.twimg.com/media/DkLnlqOXoAA4ZEn.png</a:t>
            </a:r>
            <a:endParaRPr lang="en-US" sz="1600" b="0" i="0" dirty="0">
              <a:solidFill>
                <a:schemeClr val="bg1">
                  <a:lumMod val="65000"/>
                </a:schemeClr>
              </a:solidFill>
              <a:latin typeface="Futura Next Book" panose="020B0502020204020303" pitchFamily="34" charset="77"/>
            </a:endParaRPr>
          </a:p>
        </p:txBody>
      </p:sp>
    </p:spTree>
    <p:extLst>
      <p:ext uri="{BB962C8B-B14F-4D97-AF65-F5344CB8AC3E}">
        <p14:creationId xmlns:p14="http://schemas.microsoft.com/office/powerpoint/2010/main" val="3107329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sz="3200" dirty="0"/>
              <a:t>Create a clear visual hierarchy</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solidFill>
                  <a:schemeClr val="bg1">
                    <a:lumMod val="50000"/>
                  </a:schemeClr>
                </a:solidFill>
              </a:rPr>
              <a:t>Typography</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Content Placeholder 3">
            <a:extLst>
              <a:ext uri="{FF2B5EF4-FFF2-40B4-BE49-F238E27FC236}">
                <a16:creationId xmlns:a16="http://schemas.microsoft.com/office/drawing/2014/main" id="{1F522028-65FD-3064-AF00-685196E44239}"/>
              </a:ext>
            </a:extLst>
          </p:cNvPr>
          <p:cNvSpPr txBox="1">
            <a:spLocks/>
          </p:cNvSpPr>
          <p:nvPr/>
        </p:nvSpPr>
        <p:spPr>
          <a:xfrm>
            <a:off x="1047637" y="2172798"/>
            <a:ext cx="6724763" cy="461015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t>A typography with a great visual hierarchy will also help users find their information fast. So, for better typography design, you should also try to create a clear visual hierarchy. You can use the following elements to create a better visual hierarchy:</a:t>
            </a:r>
          </a:p>
          <a:p>
            <a:pPr marL="0" lvl="0" indent="0">
              <a:lnSpc>
                <a:spcPct val="150000"/>
              </a:lnSpc>
              <a:buNone/>
            </a:pPr>
            <a:r>
              <a:rPr lang="en-IN" sz="1600" dirty="0">
                <a:solidFill>
                  <a:srgbClr val="FF7B17"/>
                </a:solidFill>
              </a:rPr>
              <a:t>A. Headings and titles</a:t>
            </a:r>
          </a:p>
          <a:p>
            <a:pPr marL="0" lvl="0" indent="0">
              <a:lnSpc>
                <a:spcPct val="150000"/>
              </a:lnSpc>
              <a:buNone/>
            </a:pPr>
            <a:r>
              <a:rPr lang="en-IN" sz="1600" dirty="0">
                <a:solidFill>
                  <a:srgbClr val="FF7B17"/>
                </a:solidFill>
              </a:rPr>
              <a:t>B. Space and size</a:t>
            </a:r>
          </a:p>
          <a:p>
            <a:pPr marL="0" lvl="0" indent="0">
              <a:lnSpc>
                <a:spcPct val="150000"/>
              </a:lnSpc>
              <a:buNone/>
            </a:pPr>
            <a:r>
              <a:rPr lang="en-IN" sz="1600" dirty="0">
                <a:solidFill>
                  <a:srgbClr val="FF7B17"/>
                </a:solidFill>
              </a:rPr>
              <a:t>C. Colors</a:t>
            </a:r>
          </a:p>
          <a:p>
            <a:pPr marL="0" lvl="0" indent="0">
              <a:lnSpc>
                <a:spcPct val="150000"/>
              </a:lnSpc>
              <a:buNone/>
            </a:pPr>
            <a:endParaRPr lang="en-IN" sz="1600" dirty="0"/>
          </a:p>
        </p:txBody>
      </p:sp>
      <p:pic>
        <p:nvPicPr>
          <p:cNvPr id="4" name="Picture 2">
            <a:extLst>
              <a:ext uri="{FF2B5EF4-FFF2-40B4-BE49-F238E27FC236}">
                <a16:creationId xmlns:a16="http://schemas.microsoft.com/office/drawing/2014/main" id="{8A07D1B5-455D-5F66-0380-5BF8F97A3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391" y="2172798"/>
            <a:ext cx="6560343" cy="42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48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sz="3200" dirty="0"/>
              <a:t>Pay attention to space</a:t>
            </a:r>
            <a:endParaRPr lang="en-US" sz="3200"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solidFill>
                  <a:schemeClr val="bg1">
                    <a:lumMod val="50000"/>
                  </a:schemeClr>
                </a:solidFill>
              </a:rPr>
              <a:t>Typography</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Content Placeholder 3">
            <a:extLst>
              <a:ext uri="{FF2B5EF4-FFF2-40B4-BE49-F238E27FC236}">
                <a16:creationId xmlns:a16="http://schemas.microsoft.com/office/drawing/2014/main" id="{1F522028-65FD-3064-AF00-685196E44239}"/>
              </a:ext>
            </a:extLst>
          </p:cNvPr>
          <p:cNvSpPr txBox="1">
            <a:spLocks/>
          </p:cNvSpPr>
          <p:nvPr/>
        </p:nvSpPr>
        <p:spPr>
          <a:xfrm>
            <a:off x="1047637" y="2172798"/>
            <a:ext cx="6724763" cy="461015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b="1" dirty="0">
                <a:solidFill>
                  <a:srgbClr val="FF7B17"/>
                </a:solidFill>
              </a:rPr>
              <a:t>White space </a:t>
            </a:r>
            <a:br>
              <a:rPr lang="en-IN" sz="1600" dirty="0"/>
            </a:br>
            <a:r>
              <a:rPr lang="en-IN" sz="1600" dirty="0"/>
              <a:t>This is the empty space between different elements and graphics.</a:t>
            </a:r>
          </a:p>
          <a:p>
            <a:pPr marL="0" lvl="0" indent="0">
              <a:lnSpc>
                <a:spcPct val="150000"/>
              </a:lnSpc>
              <a:buNone/>
            </a:pPr>
            <a:r>
              <a:rPr lang="en-IN" sz="1600" dirty="0"/>
              <a:t> </a:t>
            </a:r>
          </a:p>
          <a:p>
            <a:pPr marL="0" lvl="0" indent="0">
              <a:lnSpc>
                <a:spcPct val="150000"/>
              </a:lnSpc>
              <a:buNone/>
            </a:pPr>
            <a:r>
              <a:rPr lang="en-IN" sz="1600" b="1" dirty="0">
                <a:solidFill>
                  <a:srgbClr val="FF7B17"/>
                </a:solidFill>
              </a:rPr>
              <a:t>Text space</a:t>
            </a:r>
            <a:br>
              <a:rPr lang="en-IN" sz="1600" dirty="0"/>
            </a:br>
            <a:r>
              <a:rPr lang="en-IN" sz="1600" dirty="0"/>
              <a:t>Apart from the space around the elements or block of texts, you should also pay attention to space around the individual text, including the letter and line spacings.</a:t>
            </a:r>
          </a:p>
          <a:p>
            <a:pPr marL="0" lvl="0" indent="0">
              <a:lnSpc>
                <a:spcPct val="150000"/>
              </a:lnSpc>
              <a:buNone/>
            </a:pPr>
            <a:endParaRPr lang="en-IN" sz="1600" dirty="0"/>
          </a:p>
        </p:txBody>
      </p:sp>
      <p:pic>
        <p:nvPicPr>
          <p:cNvPr id="10" name="Picture 9">
            <a:extLst>
              <a:ext uri="{FF2B5EF4-FFF2-40B4-BE49-F238E27FC236}">
                <a16:creationId xmlns:a16="http://schemas.microsoft.com/office/drawing/2014/main" id="{2E2FB0AC-1294-35EA-5FCF-D8D1E1B87F5C}"/>
              </a:ext>
            </a:extLst>
          </p:cNvPr>
          <p:cNvPicPr>
            <a:picLocks noChangeAspect="1"/>
          </p:cNvPicPr>
          <p:nvPr/>
        </p:nvPicPr>
        <p:blipFill>
          <a:blip r:embed="rId3"/>
          <a:stretch>
            <a:fillRect/>
          </a:stretch>
        </p:blipFill>
        <p:spPr>
          <a:xfrm>
            <a:off x="8789848" y="724516"/>
            <a:ext cx="4557442" cy="7372332"/>
          </a:xfrm>
          <a:prstGeom prst="rect">
            <a:avLst/>
          </a:prstGeom>
        </p:spPr>
      </p:pic>
    </p:spTree>
    <p:extLst>
      <p:ext uri="{BB962C8B-B14F-4D97-AF65-F5344CB8AC3E}">
        <p14:creationId xmlns:p14="http://schemas.microsoft.com/office/powerpoint/2010/main" val="571103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sz="3200" dirty="0"/>
              <a:t>Set the length of the reading distance</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solidFill>
                  <a:schemeClr val="bg1">
                    <a:lumMod val="50000"/>
                  </a:schemeClr>
                </a:solidFill>
              </a:rPr>
              <a:t>Typography</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Content Placeholder 3">
            <a:extLst>
              <a:ext uri="{FF2B5EF4-FFF2-40B4-BE49-F238E27FC236}">
                <a16:creationId xmlns:a16="http://schemas.microsoft.com/office/drawing/2014/main" id="{1F522028-65FD-3064-AF00-685196E44239}"/>
              </a:ext>
            </a:extLst>
          </p:cNvPr>
          <p:cNvSpPr txBox="1">
            <a:spLocks/>
          </p:cNvSpPr>
          <p:nvPr/>
        </p:nvSpPr>
        <p:spPr>
          <a:xfrm>
            <a:off x="1047639" y="2172798"/>
            <a:ext cx="4984452" cy="461015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t>Having the right amount of characters on each line is key to the comfortable reading. </a:t>
            </a:r>
            <a:r>
              <a:rPr lang="en-IN" sz="1600" dirty="0">
                <a:solidFill>
                  <a:srgbClr val="FF7B17"/>
                </a:solidFill>
              </a:rPr>
              <a:t>The ideal line length for comfortable reading on desktop is around 40 - 60 characters per line</a:t>
            </a:r>
            <a:r>
              <a:rPr lang="en-IN" sz="1600" dirty="0"/>
              <a:t>, including spaces. This line length has a positive reading rhythm.</a:t>
            </a:r>
          </a:p>
        </p:txBody>
      </p:sp>
      <p:pic>
        <p:nvPicPr>
          <p:cNvPr id="6146" name="Picture 2">
            <a:extLst>
              <a:ext uri="{FF2B5EF4-FFF2-40B4-BE49-F238E27FC236}">
                <a16:creationId xmlns:a16="http://schemas.microsoft.com/office/drawing/2014/main" id="{51120A72-453C-32CE-E5A2-B2B52CCF8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782" y="2227526"/>
            <a:ext cx="8608631" cy="634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005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sz="3200" dirty="0"/>
              <a:t>Upper and lowercase combinations </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solidFill>
                  <a:schemeClr val="bg1">
                    <a:lumMod val="50000"/>
                  </a:schemeClr>
                </a:solidFill>
              </a:rPr>
              <a:t>Typography</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Content Placeholder 3">
            <a:extLst>
              <a:ext uri="{FF2B5EF4-FFF2-40B4-BE49-F238E27FC236}">
                <a16:creationId xmlns:a16="http://schemas.microsoft.com/office/drawing/2014/main" id="{1F522028-65FD-3064-AF00-685196E44239}"/>
              </a:ext>
            </a:extLst>
          </p:cNvPr>
          <p:cNvSpPr txBox="1">
            <a:spLocks/>
          </p:cNvSpPr>
          <p:nvPr/>
        </p:nvSpPr>
        <p:spPr>
          <a:xfrm>
            <a:off x="1047639" y="2172798"/>
            <a:ext cx="4984452" cy="461015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t>Using the uppercase and lowercase words together will help you create contrasts to effectively convey desired interface messages.</a:t>
            </a:r>
          </a:p>
          <a:p>
            <a:pPr marL="0" lvl="0" indent="0">
              <a:lnSpc>
                <a:spcPct val="150000"/>
              </a:lnSpc>
              <a:buNone/>
            </a:pPr>
            <a:endParaRPr lang="en-IN" sz="1600" dirty="0"/>
          </a:p>
          <a:p>
            <a:pPr marL="0" lvl="0" indent="0">
              <a:lnSpc>
                <a:spcPct val="150000"/>
              </a:lnSpc>
              <a:buNone/>
            </a:pPr>
            <a:endParaRPr lang="en-IN" sz="1600" dirty="0"/>
          </a:p>
        </p:txBody>
      </p:sp>
      <p:pic>
        <p:nvPicPr>
          <p:cNvPr id="7" name="Picture 6">
            <a:extLst>
              <a:ext uri="{FF2B5EF4-FFF2-40B4-BE49-F238E27FC236}">
                <a16:creationId xmlns:a16="http://schemas.microsoft.com/office/drawing/2014/main" id="{BB3839E8-4EAF-4A24-2035-9D328E1F50BE}"/>
              </a:ext>
            </a:extLst>
          </p:cNvPr>
          <p:cNvPicPr>
            <a:picLocks noChangeAspect="1"/>
          </p:cNvPicPr>
          <p:nvPr/>
        </p:nvPicPr>
        <p:blipFill>
          <a:blip r:embed="rId3"/>
          <a:stretch>
            <a:fillRect/>
          </a:stretch>
        </p:blipFill>
        <p:spPr>
          <a:xfrm>
            <a:off x="6635863" y="2172798"/>
            <a:ext cx="7772400" cy="3695075"/>
          </a:xfrm>
          <a:prstGeom prst="rect">
            <a:avLst/>
          </a:prstGeom>
        </p:spPr>
      </p:pic>
      <p:sp>
        <p:nvSpPr>
          <p:cNvPr id="9" name="TextBox 8">
            <a:extLst>
              <a:ext uri="{FF2B5EF4-FFF2-40B4-BE49-F238E27FC236}">
                <a16:creationId xmlns:a16="http://schemas.microsoft.com/office/drawing/2014/main" id="{FD03F23B-87C7-5708-9E4A-B0EC1FD0CD75}"/>
              </a:ext>
            </a:extLst>
          </p:cNvPr>
          <p:cNvSpPr txBox="1"/>
          <p:nvPr/>
        </p:nvSpPr>
        <p:spPr>
          <a:xfrm>
            <a:off x="11982669" y="5998481"/>
            <a:ext cx="2425594"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https://tomweb.sk/tag/headline/</a:t>
            </a:r>
            <a:endParaRPr lang="en-US" sz="1600" b="0" i="0" dirty="0">
              <a:solidFill>
                <a:schemeClr val="bg1">
                  <a:lumMod val="65000"/>
                </a:schemeClr>
              </a:solidFill>
              <a:latin typeface="Futura Next Book" panose="020B0502020204020303" pitchFamily="34" charset="77"/>
            </a:endParaRPr>
          </a:p>
        </p:txBody>
      </p:sp>
    </p:spTree>
    <p:extLst>
      <p:ext uri="{BB962C8B-B14F-4D97-AF65-F5344CB8AC3E}">
        <p14:creationId xmlns:p14="http://schemas.microsoft.com/office/powerpoint/2010/main" val="1042815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7F9-5CF3-F300-F967-C5BF7EF48B9A}"/>
              </a:ext>
            </a:extLst>
          </p:cNvPr>
          <p:cNvSpPr>
            <a:spLocks noGrp="1"/>
          </p:cNvSpPr>
          <p:nvPr>
            <p:ph type="title"/>
          </p:nvPr>
        </p:nvSpPr>
        <p:spPr/>
        <p:txBody>
          <a:bodyPr>
            <a:normAutofit/>
          </a:bodyPr>
          <a:lstStyle/>
          <a:p>
            <a:r>
              <a:rPr lang="en-IN" sz="6000" dirty="0"/>
              <a:t>Advantages of good typography in UI</a:t>
            </a:r>
          </a:p>
        </p:txBody>
      </p:sp>
      <p:pic>
        <p:nvPicPr>
          <p:cNvPr id="4" name="Picture 3">
            <a:extLst>
              <a:ext uri="{FF2B5EF4-FFF2-40B4-BE49-F238E27FC236}">
                <a16:creationId xmlns:a16="http://schemas.microsoft.com/office/drawing/2014/main" id="{2D8B77E3-04CB-650A-C549-E12BC3B74052}"/>
              </a:ext>
            </a:extLst>
          </p:cNvPr>
          <p:cNvPicPr>
            <a:picLocks noChangeAspect="1"/>
          </p:cNvPicPr>
          <p:nvPr/>
        </p:nvPicPr>
        <p:blipFill>
          <a:blip r:embed="rId3"/>
          <a:stretch>
            <a:fillRect/>
          </a:stretch>
        </p:blipFill>
        <p:spPr>
          <a:xfrm>
            <a:off x="9694313" y="622435"/>
            <a:ext cx="2466000" cy="2466000"/>
          </a:xfrm>
          <a:prstGeom prst="rect">
            <a:avLst/>
          </a:prstGeom>
        </p:spPr>
      </p:pic>
      <p:pic>
        <p:nvPicPr>
          <p:cNvPr id="5" name="Picture 4">
            <a:extLst>
              <a:ext uri="{FF2B5EF4-FFF2-40B4-BE49-F238E27FC236}">
                <a16:creationId xmlns:a16="http://schemas.microsoft.com/office/drawing/2014/main" id="{1DF30FB8-4314-9EC3-06BF-FBA2CD8F447C}"/>
              </a:ext>
            </a:extLst>
          </p:cNvPr>
          <p:cNvPicPr>
            <a:picLocks noChangeAspect="1"/>
          </p:cNvPicPr>
          <p:nvPr/>
        </p:nvPicPr>
        <p:blipFill>
          <a:blip r:embed="rId4"/>
          <a:stretch>
            <a:fillRect/>
          </a:stretch>
        </p:blipFill>
        <p:spPr>
          <a:xfrm>
            <a:off x="12158683" y="622435"/>
            <a:ext cx="2456479" cy="2466000"/>
          </a:xfrm>
          <a:prstGeom prst="rect">
            <a:avLst/>
          </a:prstGeom>
        </p:spPr>
      </p:pic>
      <p:pic>
        <p:nvPicPr>
          <p:cNvPr id="6" name="Picture 5">
            <a:extLst>
              <a:ext uri="{FF2B5EF4-FFF2-40B4-BE49-F238E27FC236}">
                <a16:creationId xmlns:a16="http://schemas.microsoft.com/office/drawing/2014/main" id="{C471158C-6AE5-D935-480C-1904714DD848}"/>
              </a:ext>
            </a:extLst>
          </p:cNvPr>
          <p:cNvPicPr>
            <a:picLocks noChangeAspect="1"/>
          </p:cNvPicPr>
          <p:nvPr/>
        </p:nvPicPr>
        <p:blipFill>
          <a:blip r:embed="rId5"/>
          <a:stretch>
            <a:fillRect/>
          </a:stretch>
        </p:blipFill>
        <p:spPr>
          <a:xfrm>
            <a:off x="12153923" y="3077284"/>
            <a:ext cx="2466000" cy="2466000"/>
          </a:xfrm>
          <a:prstGeom prst="rect">
            <a:avLst/>
          </a:prstGeom>
        </p:spPr>
      </p:pic>
      <p:pic>
        <p:nvPicPr>
          <p:cNvPr id="7" name="Picture 6">
            <a:extLst>
              <a:ext uri="{FF2B5EF4-FFF2-40B4-BE49-F238E27FC236}">
                <a16:creationId xmlns:a16="http://schemas.microsoft.com/office/drawing/2014/main" id="{2F5C10D2-672C-8214-0477-4CD358E4752F}"/>
              </a:ext>
            </a:extLst>
          </p:cNvPr>
          <p:cNvPicPr>
            <a:picLocks noChangeAspect="1"/>
          </p:cNvPicPr>
          <p:nvPr/>
        </p:nvPicPr>
        <p:blipFill>
          <a:blip r:embed="rId6"/>
          <a:stretch>
            <a:fillRect/>
          </a:stretch>
        </p:blipFill>
        <p:spPr>
          <a:xfrm>
            <a:off x="9685543" y="3088435"/>
            <a:ext cx="2466000" cy="2466000"/>
          </a:xfrm>
          <a:prstGeom prst="rect">
            <a:avLst/>
          </a:prstGeom>
        </p:spPr>
      </p:pic>
      <p:pic>
        <p:nvPicPr>
          <p:cNvPr id="8" name="Picture 7">
            <a:extLst>
              <a:ext uri="{FF2B5EF4-FFF2-40B4-BE49-F238E27FC236}">
                <a16:creationId xmlns:a16="http://schemas.microsoft.com/office/drawing/2014/main" id="{CE72FEC6-3718-CFD1-715C-985E186BAB95}"/>
              </a:ext>
            </a:extLst>
          </p:cNvPr>
          <p:cNvPicPr>
            <a:picLocks noChangeAspect="1"/>
          </p:cNvPicPr>
          <p:nvPr/>
        </p:nvPicPr>
        <p:blipFill>
          <a:blip r:embed="rId7"/>
          <a:stretch>
            <a:fillRect/>
          </a:stretch>
        </p:blipFill>
        <p:spPr>
          <a:xfrm>
            <a:off x="9694314" y="5554435"/>
            <a:ext cx="2466000" cy="2466000"/>
          </a:xfrm>
          <a:prstGeom prst="rect">
            <a:avLst/>
          </a:prstGeom>
        </p:spPr>
      </p:pic>
      <p:pic>
        <p:nvPicPr>
          <p:cNvPr id="9" name="Picture 8">
            <a:extLst>
              <a:ext uri="{FF2B5EF4-FFF2-40B4-BE49-F238E27FC236}">
                <a16:creationId xmlns:a16="http://schemas.microsoft.com/office/drawing/2014/main" id="{02D3D41C-07F6-EFAB-AFF1-71D6122985BA}"/>
              </a:ext>
            </a:extLst>
          </p:cNvPr>
          <p:cNvPicPr>
            <a:picLocks noChangeAspect="1"/>
          </p:cNvPicPr>
          <p:nvPr/>
        </p:nvPicPr>
        <p:blipFill>
          <a:blip r:embed="rId8"/>
          <a:stretch>
            <a:fillRect/>
          </a:stretch>
        </p:blipFill>
        <p:spPr>
          <a:xfrm>
            <a:off x="12158683" y="5543284"/>
            <a:ext cx="2466000" cy="2466000"/>
          </a:xfrm>
          <a:prstGeom prst="rect">
            <a:avLst/>
          </a:prstGeom>
        </p:spPr>
      </p:pic>
      <p:sp>
        <p:nvSpPr>
          <p:cNvPr id="10" name="TextBox 9">
            <a:extLst>
              <a:ext uri="{FF2B5EF4-FFF2-40B4-BE49-F238E27FC236}">
                <a16:creationId xmlns:a16="http://schemas.microsoft.com/office/drawing/2014/main" id="{4FB2528A-C6F6-182D-842E-3AA873A8A342}"/>
              </a:ext>
            </a:extLst>
          </p:cNvPr>
          <p:cNvSpPr txBox="1"/>
          <p:nvPr/>
        </p:nvSpPr>
        <p:spPr>
          <a:xfrm>
            <a:off x="2178121" y="804466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C0FE7A9E-A758-2CDB-BF41-E62186E55254}"/>
              </a:ext>
            </a:extLst>
          </p:cNvPr>
          <p:cNvSpPr txBox="1"/>
          <p:nvPr/>
        </p:nvSpPr>
        <p:spPr>
          <a:xfrm>
            <a:off x="1981200" y="126492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1" name="TextBox 10">
            <a:extLst>
              <a:ext uri="{FF2B5EF4-FFF2-40B4-BE49-F238E27FC236}">
                <a16:creationId xmlns:a16="http://schemas.microsoft.com/office/drawing/2014/main" id="{516CCE1B-A2B4-270D-5930-0577898AFD79}"/>
              </a:ext>
            </a:extLst>
          </p:cNvPr>
          <p:cNvSpPr txBox="1"/>
          <p:nvPr/>
        </p:nvSpPr>
        <p:spPr>
          <a:xfrm>
            <a:off x="-1702191" y="258845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2606560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sz="3200" dirty="0"/>
              <a:t>Enhances UI readability, legibility and accessibility</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solidFill>
                  <a:schemeClr val="bg1">
                    <a:lumMod val="50000"/>
                  </a:schemeClr>
                </a:solidFill>
              </a:rPr>
              <a:t>Typography</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Content Placeholder 3">
            <a:extLst>
              <a:ext uri="{FF2B5EF4-FFF2-40B4-BE49-F238E27FC236}">
                <a16:creationId xmlns:a16="http://schemas.microsoft.com/office/drawing/2014/main" id="{F9075534-A582-1886-C363-2C0BA2352549}"/>
              </a:ext>
            </a:extLst>
          </p:cNvPr>
          <p:cNvSpPr txBox="1">
            <a:spLocks/>
          </p:cNvSpPr>
          <p:nvPr/>
        </p:nvSpPr>
        <p:spPr>
          <a:xfrm>
            <a:off x="1047639" y="2172798"/>
            <a:ext cx="4984452" cy="461015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t>Typography in UI design works just like a visual communication tool to engage users and convince them to stay longer or buy something.</a:t>
            </a:r>
          </a:p>
          <a:p>
            <a:pPr marL="0" lvl="0" indent="0">
              <a:lnSpc>
                <a:spcPct val="150000"/>
              </a:lnSpc>
              <a:buNone/>
            </a:pPr>
            <a:endParaRPr lang="en-IN" sz="1600" dirty="0"/>
          </a:p>
          <a:p>
            <a:pPr marL="0" lvl="0" indent="0">
              <a:lnSpc>
                <a:spcPct val="150000"/>
              </a:lnSpc>
              <a:buNone/>
            </a:pPr>
            <a:r>
              <a:rPr lang="en-IN" sz="1600" dirty="0"/>
              <a:t>When users visit a website or mobile app, instead of reading texts line by line, they </a:t>
            </a:r>
            <a:r>
              <a:rPr lang="en-IN" sz="1600" dirty="0">
                <a:solidFill>
                  <a:srgbClr val="03A0FF"/>
                </a:solidFill>
              </a:rPr>
              <a:t>often first scan the entire page</a:t>
            </a:r>
            <a:r>
              <a:rPr lang="en-IN" sz="1600" dirty="0"/>
              <a:t> to see whether there is data they need. At this moment, a scannable and well-organized typography will impress and engage potential customers or users.</a:t>
            </a:r>
          </a:p>
        </p:txBody>
      </p:sp>
      <p:pic>
        <p:nvPicPr>
          <p:cNvPr id="14340" name="Picture 4" descr="Typography basics and yips for User Interface (UI) design – Part 2 |  Thoughts,Conversations &amp; Insights">
            <a:extLst>
              <a:ext uri="{FF2B5EF4-FFF2-40B4-BE49-F238E27FC236}">
                <a16:creationId xmlns:a16="http://schemas.microsoft.com/office/drawing/2014/main" id="{39FACF1B-48A2-68DB-1F51-39999E645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703" y="2270261"/>
            <a:ext cx="7036876" cy="40303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ECD506-F03E-DF23-3423-04A4E74D0A7D}"/>
              </a:ext>
            </a:extLst>
          </p:cNvPr>
          <p:cNvSpPr txBox="1"/>
          <p:nvPr/>
        </p:nvSpPr>
        <p:spPr>
          <a:xfrm>
            <a:off x="10329862" y="6490233"/>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https://pbs.twimg.com/media/DkLnlqOXoAA4ZEn.png</a:t>
            </a:r>
            <a:endParaRPr lang="en-US" sz="1600" b="0" i="0" dirty="0">
              <a:solidFill>
                <a:schemeClr val="bg1">
                  <a:lumMod val="65000"/>
                </a:schemeClr>
              </a:solidFill>
              <a:latin typeface="Futura Next Book" panose="020B0502020204020303" pitchFamily="34" charset="77"/>
            </a:endParaRPr>
          </a:p>
        </p:txBody>
      </p:sp>
    </p:spTree>
    <p:extLst>
      <p:ext uri="{BB962C8B-B14F-4D97-AF65-F5344CB8AC3E}">
        <p14:creationId xmlns:p14="http://schemas.microsoft.com/office/powerpoint/2010/main" val="595202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sz="3200" dirty="0"/>
              <a:t>Sets a consistent tone and mood</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solidFill>
                  <a:schemeClr val="bg1">
                    <a:lumMod val="50000"/>
                  </a:schemeClr>
                </a:solidFill>
              </a:rPr>
              <a:t>Typography</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Content Placeholder 3">
            <a:extLst>
              <a:ext uri="{FF2B5EF4-FFF2-40B4-BE49-F238E27FC236}">
                <a16:creationId xmlns:a16="http://schemas.microsoft.com/office/drawing/2014/main" id="{F9075534-A582-1886-C363-2C0BA2352549}"/>
              </a:ext>
            </a:extLst>
          </p:cNvPr>
          <p:cNvSpPr txBox="1">
            <a:spLocks/>
          </p:cNvSpPr>
          <p:nvPr/>
        </p:nvSpPr>
        <p:spPr>
          <a:xfrm>
            <a:off x="1047638" y="3525172"/>
            <a:ext cx="4984452" cy="461015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tx1">
                    <a:lumMod val="65000"/>
                    <a:lumOff val="35000"/>
                  </a:schemeClr>
                </a:solidFill>
              </a:rPr>
              <a:t>The style of typography also sets an overall tone or mood for all interfaces. </a:t>
            </a:r>
          </a:p>
        </p:txBody>
      </p:sp>
      <p:pic>
        <p:nvPicPr>
          <p:cNvPr id="4" name="Picture 3" descr="Text&#10;&#10;Description automatically generated">
            <a:extLst>
              <a:ext uri="{FF2B5EF4-FFF2-40B4-BE49-F238E27FC236}">
                <a16:creationId xmlns:a16="http://schemas.microsoft.com/office/drawing/2014/main" id="{647352CF-C16A-7A1A-1359-4F4B809037E6}"/>
              </a:ext>
            </a:extLst>
          </p:cNvPr>
          <p:cNvPicPr>
            <a:picLocks noChangeAspect="1"/>
          </p:cNvPicPr>
          <p:nvPr/>
        </p:nvPicPr>
        <p:blipFill>
          <a:blip r:embed="rId3"/>
          <a:stretch>
            <a:fillRect/>
          </a:stretch>
        </p:blipFill>
        <p:spPr>
          <a:xfrm>
            <a:off x="6466803" y="2279356"/>
            <a:ext cx="7608672" cy="4666734"/>
          </a:xfrm>
          <a:prstGeom prst="rect">
            <a:avLst/>
          </a:prstGeom>
        </p:spPr>
      </p:pic>
    </p:spTree>
    <p:extLst>
      <p:ext uri="{BB962C8B-B14F-4D97-AF65-F5344CB8AC3E}">
        <p14:creationId xmlns:p14="http://schemas.microsoft.com/office/powerpoint/2010/main" val="3155615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sz="3200" dirty="0"/>
              <a:t>Makes your UI stand out from others</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solidFill>
                  <a:schemeClr val="bg1">
                    <a:lumMod val="50000"/>
                  </a:schemeClr>
                </a:solidFill>
              </a:rPr>
              <a:t>Typography</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Content Placeholder 3">
            <a:extLst>
              <a:ext uri="{FF2B5EF4-FFF2-40B4-BE49-F238E27FC236}">
                <a16:creationId xmlns:a16="http://schemas.microsoft.com/office/drawing/2014/main" id="{F9075534-A582-1886-C363-2C0BA2352549}"/>
              </a:ext>
            </a:extLst>
          </p:cNvPr>
          <p:cNvSpPr txBox="1">
            <a:spLocks/>
          </p:cNvSpPr>
          <p:nvPr/>
        </p:nvSpPr>
        <p:spPr>
          <a:xfrm>
            <a:off x="841162" y="2929882"/>
            <a:ext cx="4984452" cy="461015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tx1">
                    <a:lumMod val="65000"/>
                    <a:lumOff val="35000"/>
                  </a:schemeClr>
                </a:solidFill>
              </a:rPr>
              <a:t>Like other elements in UI design, high-quality typography often gives a professional look, and resonates the brand vision. Unique and effective typography also impresses users </a:t>
            </a:r>
          </a:p>
          <a:p>
            <a:pPr marL="0" lvl="0" indent="0">
              <a:lnSpc>
                <a:spcPct val="150000"/>
              </a:lnSpc>
              <a:buNone/>
            </a:pPr>
            <a:endParaRPr lang="en-IN" sz="1600" dirty="0">
              <a:solidFill>
                <a:schemeClr val="tx1">
                  <a:lumMod val="65000"/>
                  <a:lumOff val="35000"/>
                </a:schemeClr>
              </a:solidFill>
            </a:endParaRPr>
          </a:p>
        </p:txBody>
      </p:sp>
      <p:pic>
        <p:nvPicPr>
          <p:cNvPr id="4" name="Picture 37" descr="A Guide to Typography Design for the Web | Slickplan">
            <a:extLst>
              <a:ext uri="{FF2B5EF4-FFF2-40B4-BE49-F238E27FC236}">
                <a16:creationId xmlns:a16="http://schemas.microsoft.com/office/drawing/2014/main" id="{A95712B9-59D5-C05E-2AAD-544CF3D0072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27938" y="2211286"/>
            <a:ext cx="8570195" cy="4148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5421A5-7776-D098-8335-5A8A1B53AC2D}"/>
              </a:ext>
            </a:extLst>
          </p:cNvPr>
          <p:cNvSpPr txBox="1"/>
          <p:nvPr/>
        </p:nvSpPr>
        <p:spPr>
          <a:xfrm>
            <a:off x="10654770" y="6490233"/>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https://pbs.twimg.com/media/DkLnlqOXoAA4ZEn.png</a:t>
            </a:r>
            <a:endParaRPr lang="en-US" sz="1600" b="0" i="0" dirty="0">
              <a:solidFill>
                <a:schemeClr val="bg1">
                  <a:lumMod val="65000"/>
                </a:schemeClr>
              </a:solidFill>
              <a:latin typeface="Futura Next Book" panose="020B0502020204020303" pitchFamily="34" charset="77"/>
            </a:endParaRPr>
          </a:p>
        </p:txBody>
      </p:sp>
    </p:spTree>
    <p:extLst>
      <p:ext uri="{BB962C8B-B14F-4D97-AF65-F5344CB8AC3E}">
        <p14:creationId xmlns:p14="http://schemas.microsoft.com/office/powerpoint/2010/main" val="3915275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3343279" y="3735268"/>
            <a:ext cx="8661908"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gn="ctr">
              <a:lnSpc>
                <a:spcPct val="100000"/>
              </a:lnSpc>
            </a:pPr>
            <a:r>
              <a:rPr lang="en-US" sz="4000" u="sng" dirty="0">
                <a:solidFill>
                  <a:schemeClr val="bg1"/>
                </a:solidFill>
                <a:latin typeface="Futura Medium" panose="020B0602020204020303" pitchFamily="34" charset="-79"/>
                <a:cs typeface="Futura Medium" panose="020B0602020204020303" pitchFamily="34" charset="-79"/>
              </a:rPr>
              <a:t>Typography focused designs</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943096" cy="360822"/>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Tree>
    <p:extLst>
      <p:ext uri="{BB962C8B-B14F-4D97-AF65-F5344CB8AC3E}">
        <p14:creationId xmlns:p14="http://schemas.microsoft.com/office/powerpoint/2010/main" val="3848487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5D6D-19B2-5B3E-4F28-ADA16448D955}"/>
              </a:ext>
            </a:extLst>
          </p:cNvPr>
          <p:cNvSpPr>
            <a:spLocks noGrp="1"/>
          </p:cNvSpPr>
          <p:nvPr>
            <p:ph type="title"/>
          </p:nvPr>
        </p:nvSpPr>
        <p:spPr>
          <a:xfrm>
            <a:off x="1047639" y="2429472"/>
            <a:ext cx="5938789" cy="5110139"/>
          </a:xfrm>
        </p:spPr>
        <p:txBody>
          <a:bodyPr>
            <a:normAutofit/>
          </a:bodyPr>
          <a:lstStyle/>
          <a:p>
            <a:pPr>
              <a:lnSpc>
                <a:spcPct val="100000"/>
              </a:lnSpc>
            </a:pPr>
            <a:r>
              <a:rPr lang="en-US" sz="4000" dirty="0"/>
              <a:t>At the end of this lesson:</a:t>
            </a:r>
          </a:p>
        </p:txBody>
      </p:sp>
      <p:sp>
        <p:nvSpPr>
          <p:cNvPr id="3" name="Content Placeholder 2">
            <a:extLst>
              <a:ext uri="{FF2B5EF4-FFF2-40B4-BE49-F238E27FC236}">
                <a16:creationId xmlns:a16="http://schemas.microsoft.com/office/drawing/2014/main" id="{4BBE7A7A-0E3E-BFCB-DDAC-859FABDF6E02}"/>
              </a:ext>
            </a:extLst>
          </p:cNvPr>
          <p:cNvSpPr>
            <a:spLocks noGrp="1"/>
          </p:cNvSpPr>
          <p:nvPr>
            <p:ph idx="1"/>
          </p:nvPr>
        </p:nvSpPr>
        <p:spPr>
          <a:xfrm>
            <a:off x="8528005" y="2429472"/>
            <a:ext cx="6285545" cy="5110139"/>
          </a:xfrm>
        </p:spPr>
        <p:txBody>
          <a:bodyPr>
            <a:normAutofit/>
          </a:bodyPr>
          <a:lstStyle/>
          <a:p>
            <a:pPr>
              <a:lnSpc>
                <a:spcPct val="150000"/>
              </a:lnSpc>
              <a:buClr>
                <a:srgbClr val="00B0F0"/>
              </a:buClr>
            </a:pPr>
            <a:r>
              <a:rPr lang="en-US" dirty="0"/>
              <a:t>Know the basics of typography</a:t>
            </a:r>
          </a:p>
          <a:p>
            <a:pPr>
              <a:lnSpc>
                <a:spcPct val="150000"/>
              </a:lnSpc>
              <a:buClr>
                <a:srgbClr val="00B0F0"/>
              </a:buClr>
            </a:pPr>
            <a:r>
              <a:rPr lang="en-US" dirty="0"/>
              <a:t>Create the typography for design system</a:t>
            </a:r>
          </a:p>
          <a:p>
            <a:pPr>
              <a:lnSpc>
                <a:spcPct val="150000"/>
              </a:lnSpc>
              <a:buClr>
                <a:srgbClr val="00B0F0"/>
              </a:buClr>
            </a:pPr>
            <a:r>
              <a:rPr lang="en-US" dirty="0"/>
              <a:t>Learn to use typography effectively in UI</a:t>
            </a:r>
          </a:p>
        </p:txBody>
      </p:sp>
      <p:sp>
        <p:nvSpPr>
          <p:cNvPr id="4" name="Text Placeholder 3">
            <a:extLst>
              <a:ext uri="{FF2B5EF4-FFF2-40B4-BE49-F238E27FC236}">
                <a16:creationId xmlns:a16="http://schemas.microsoft.com/office/drawing/2014/main" id="{DA4EB8A2-47CF-FAA6-B848-071AB7DA145F}"/>
              </a:ext>
            </a:extLst>
          </p:cNvPr>
          <p:cNvSpPr>
            <a:spLocks noGrp="1"/>
          </p:cNvSpPr>
          <p:nvPr>
            <p:ph type="body" sz="quarter" idx="13"/>
          </p:nvPr>
        </p:nvSpPr>
        <p:spPr>
          <a:xfrm>
            <a:off x="1047639" y="387465"/>
            <a:ext cx="5743468" cy="288925"/>
          </a:xfrm>
        </p:spPr>
        <p:txBody>
          <a:bodyPr/>
          <a:lstStyle/>
          <a:p>
            <a:r>
              <a:rPr lang="en-US" dirty="0"/>
              <a:t>Typography</a:t>
            </a:r>
          </a:p>
        </p:txBody>
      </p:sp>
    </p:spTree>
    <p:extLst>
      <p:ext uri="{BB962C8B-B14F-4D97-AF65-F5344CB8AC3E}">
        <p14:creationId xmlns:p14="http://schemas.microsoft.com/office/powerpoint/2010/main" val="721948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xploration - Bold Typography by Dwinawan for Paperpillar on Dribbble">
            <a:extLst>
              <a:ext uri="{FF2B5EF4-FFF2-40B4-BE49-F238E27FC236}">
                <a16:creationId xmlns:a16="http://schemas.microsoft.com/office/drawing/2014/main" id="{0220B8FD-9952-8BE5-DCE5-A1258EC74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03" y="0"/>
            <a:ext cx="12160841" cy="9120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321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Guide to Typography Design for the Web | Slickplan">
            <a:extLst>
              <a:ext uri="{FF2B5EF4-FFF2-40B4-BE49-F238E27FC236}">
                <a16:creationId xmlns:a16="http://schemas.microsoft.com/office/drawing/2014/main" id="{B9CE823C-C21C-BCE8-8BE2-D30E95196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477" y="1734771"/>
            <a:ext cx="10530348" cy="510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352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Work Co">
            <a:extLst>
              <a:ext uri="{FF2B5EF4-FFF2-40B4-BE49-F238E27FC236}">
                <a16:creationId xmlns:a16="http://schemas.microsoft.com/office/drawing/2014/main" id="{FC6BBE73-C81B-EC83-001A-5CBF22885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387" y="1148556"/>
            <a:ext cx="12700000" cy="627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550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7F9-5CF3-F300-F967-C5BF7EF48B9A}"/>
              </a:ext>
            </a:extLst>
          </p:cNvPr>
          <p:cNvSpPr>
            <a:spLocks noGrp="1"/>
          </p:cNvSpPr>
          <p:nvPr>
            <p:ph type="title"/>
          </p:nvPr>
        </p:nvSpPr>
        <p:spPr/>
        <p:txBody>
          <a:bodyPr>
            <a:normAutofit/>
          </a:bodyPr>
          <a:lstStyle/>
          <a:p>
            <a:r>
              <a:rPr lang="en-IN" sz="6000" dirty="0"/>
              <a:t>Typography and design system</a:t>
            </a:r>
          </a:p>
        </p:txBody>
      </p:sp>
      <p:pic>
        <p:nvPicPr>
          <p:cNvPr id="4" name="Picture 3">
            <a:extLst>
              <a:ext uri="{FF2B5EF4-FFF2-40B4-BE49-F238E27FC236}">
                <a16:creationId xmlns:a16="http://schemas.microsoft.com/office/drawing/2014/main" id="{2D8B77E3-04CB-650A-C549-E12BC3B74052}"/>
              </a:ext>
            </a:extLst>
          </p:cNvPr>
          <p:cNvPicPr>
            <a:picLocks noChangeAspect="1"/>
          </p:cNvPicPr>
          <p:nvPr/>
        </p:nvPicPr>
        <p:blipFill>
          <a:blip r:embed="rId3"/>
          <a:stretch>
            <a:fillRect/>
          </a:stretch>
        </p:blipFill>
        <p:spPr>
          <a:xfrm>
            <a:off x="9694313" y="622435"/>
            <a:ext cx="2466000" cy="2466000"/>
          </a:xfrm>
          <a:prstGeom prst="rect">
            <a:avLst/>
          </a:prstGeom>
        </p:spPr>
      </p:pic>
      <p:pic>
        <p:nvPicPr>
          <p:cNvPr id="5" name="Picture 4">
            <a:extLst>
              <a:ext uri="{FF2B5EF4-FFF2-40B4-BE49-F238E27FC236}">
                <a16:creationId xmlns:a16="http://schemas.microsoft.com/office/drawing/2014/main" id="{1DF30FB8-4314-9EC3-06BF-FBA2CD8F447C}"/>
              </a:ext>
            </a:extLst>
          </p:cNvPr>
          <p:cNvPicPr>
            <a:picLocks noChangeAspect="1"/>
          </p:cNvPicPr>
          <p:nvPr/>
        </p:nvPicPr>
        <p:blipFill>
          <a:blip r:embed="rId4"/>
          <a:stretch>
            <a:fillRect/>
          </a:stretch>
        </p:blipFill>
        <p:spPr>
          <a:xfrm>
            <a:off x="12158683" y="622435"/>
            <a:ext cx="2456479" cy="2466000"/>
          </a:xfrm>
          <a:prstGeom prst="rect">
            <a:avLst/>
          </a:prstGeom>
        </p:spPr>
      </p:pic>
      <p:pic>
        <p:nvPicPr>
          <p:cNvPr id="6" name="Picture 5">
            <a:extLst>
              <a:ext uri="{FF2B5EF4-FFF2-40B4-BE49-F238E27FC236}">
                <a16:creationId xmlns:a16="http://schemas.microsoft.com/office/drawing/2014/main" id="{C471158C-6AE5-D935-480C-1904714DD848}"/>
              </a:ext>
            </a:extLst>
          </p:cNvPr>
          <p:cNvPicPr>
            <a:picLocks noChangeAspect="1"/>
          </p:cNvPicPr>
          <p:nvPr/>
        </p:nvPicPr>
        <p:blipFill>
          <a:blip r:embed="rId5"/>
          <a:stretch>
            <a:fillRect/>
          </a:stretch>
        </p:blipFill>
        <p:spPr>
          <a:xfrm>
            <a:off x="12153923" y="3077284"/>
            <a:ext cx="2466000" cy="2466000"/>
          </a:xfrm>
          <a:prstGeom prst="rect">
            <a:avLst/>
          </a:prstGeom>
        </p:spPr>
      </p:pic>
      <p:pic>
        <p:nvPicPr>
          <p:cNvPr id="7" name="Picture 6">
            <a:extLst>
              <a:ext uri="{FF2B5EF4-FFF2-40B4-BE49-F238E27FC236}">
                <a16:creationId xmlns:a16="http://schemas.microsoft.com/office/drawing/2014/main" id="{2F5C10D2-672C-8214-0477-4CD358E4752F}"/>
              </a:ext>
            </a:extLst>
          </p:cNvPr>
          <p:cNvPicPr>
            <a:picLocks noChangeAspect="1"/>
          </p:cNvPicPr>
          <p:nvPr/>
        </p:nvPicPr>
        <p:blipFill>
          <a:blip r:embed="rId6"/>
          <a:stretch>
            <a:fillRect/>
          </a:stretch>
        </p:blipFill>
        <p:spPr>
          <a:xfrm>
            <a:off x="9685543" y="3088435"/>
            <a:ext cx="2466000" cy="2466000"/>
          </a:xfrm>
          <a:prstGeom prst="rect">
            <a:avLst/>
          </a:prstGeom>
        </p:spPr>
      </p:pic>
      <p:pic>
        <p:nvPicPr>
          <p:cNvPr id="8" name="Picture 7">
            <a:extLst>
              <a:ext uri="{FF2B5EF4-FFF2-40B4-BE49-F238E27FC236}">
                <a16:creationId xmlns:a16="http://schemas.microsoft.com/office/drawing/2014/main" id="{CE72FEC6-3718-CFD1-715C-985E186BAB95}"/>
              </a:ext>
            </a:extLst>
          </p:cNvPr>
          <p:cNvPicPr>
            <a:picLocks noChangeAspect="1"/>
          </p:cNvPicPr>
          <p:nvPr/>
        </p:nvPicPr>
        <p:blipFill>
          <a:blip r:embed="rId7"/>
          <a:stretch>
            <a:fillRect/>
          </a:stretch>
        </p:blipFill>
        <p:spPr>
          <a:xfrm>
            <a:off x="9694314" y="5554435"/>
            <a:ext cx="2466000" cy="2466000"/>
          </a:xfrm>
          <a:prstGeom prst="rect">
            <a:avLst/>
          </a:prstGeom>
        </p:spPr>
      </p:pic>
      <p:pic>
        <p:nvPicPr>
          <p:cNvPr id="9" name="Picture 8">
            <a:extLst>
              <a:ext uri="{FF2B5EF4-FFF2-40B4-BE49-F238E27FC236}">
                <a16:creationId xmlns:a16="http://schemas.microsoft.com/office/drawing/2014/main" id="{02D3D41C-07F6-EFAB-AFF1-71D6122985BA}"/>
              </a:ext>
            </a:extLst>
          </p:cNvPr>
          <p:cNvPicPr>
            <a:picLocks noChangeAspect="1"/>
          </p:cNvPicPr>
          <p:nvPr/>
        </p:nvPicPr>
        <p:blipFill>
          <a:blip r:embed="rId8"/>
          <a:stretch>
            <a:fillRect/>
          </a:stretch>
        </p:blipFill>
        <p:spPr>
          <a:xfrm>
            <a:off x="12158683" y="5543284"/>
            <a:ext cx="2466000" cy="2466000"/>
          </a:xfrm>
          <a:prstGeom prst="rect">
            <a:avLst/>
          </a:prstGeom>
        </p:spPr>
      </p:pic>
      <p:sp>
        <p:nvSpPr>
          <p:cNvPr id="10" name="TextBox 9">
            <a:extLst>
              <a:ext uri="{FF2B5EF4-FFF2-40B4-BE49-F238E27FC236}">
                <a16:creationId xmlns:a16="http://schemas.microsoft.com/office/drawing/2014/main" id="{4FB2528A-C6F6-182D-842E-3AA873A8A342}"/>
              </a:ext>
            </a:extLst>
          </p:cNvPr>
          <p:cNvSpPr txBox="1"/>
          <p:nvPr/>
        </p:nvSpPr>
        <p:spPr>
          <a:xfrm>
            <a:off x="2178121" y="804466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C0FE7A9E-A758-2CDB-BF41-E62186E55254}"/>
              </a:ext>
            </a:extLst>
          </p:cNvPr>
          <p:cNvSpPr txBox="1"/>
          <p:nvPr/>
        </p:nvSpPr>
        <p:spPr>
          <a:xfrm>
            <a:off x="1981200" y="126492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1" name="TextBox 10">
            <a:extLst>
              <a:ext uri="{FF2B5EF4-FFF2-40B4-BE49-F238E27FC236}">
                <a16:creationId xmlns:a16="http://schemas.microsoft.com/office/drawing/2014/main" id="{516CCE1B-A2B4-270D-5930-0577898AFD79}"/>
              </a:ext>
            </a:extLst>
          </p:cNvPr>
          <p:cNvSpPr txBox="1"/>
          <p:nvPr/>
        </p:nvSpPr>
        <p:spPr>
          <a:xfrm>
            <a:off x="-1702191" y="258845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357887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D31A51-50DD-A839-4234-4F9799786C68}"/>
              </a:ext>
            </a:extLst>
          </p:cNvPr>
          <p:cNvSpPr txBox="1">
            <a:spLocks/>
          </p:cNvSpPr>
          <p:nvPr/>
        </p:nvSpPr>
        <p:spPr>
          <a:xfrm>
            <a:off x="1047639" y="118075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Defining the hierarchy is key</a:t>
            </a:r>
          </a:p>
          <a:p>
            <a:pPr>
              <a:lnSpc>
                <a:spcPct val="100000"/>
              </a:lnSpc>
            </a:pPr>
            <a:endParaRPr lang="en-US" sz="4000" u="sng" dirty="0">
              <a:solidFill>
                <a:schemeClr val="bg1"/>
              </a:solidFill>
              <a:latin typeface="Futura Medium" panose="020B0602020204020303" pitchFamily="34" charset="-79"/>
              <a:cs typeface="Futura Medium" panose="020B0602020204020303" pitchFamily="34" charset="-79"/>
            </a:endParaRPr>
          </a:p>
        </p:txBody>
      </p:sp>
      <p:sp>
        <p:nvSpPr>
          <p:cNvPr id="7" name="Text Placeholder 5">
            <a:extLst>
              <a:ext uri="{FF2B5EF4-FFF2-40B4-BE49-F238E27FC236}">
                <a16:creationId xmlns:a16="http://schemas.microsoft.com/office/drawing/2014/main" id="{B4CC38BE-74B8-D837-075F-DE8727B52CF8}"/>
              </a:ext>
            </a:extLst>
          </p:cNvPr>
          <p:cNvSpPr txBox="1">
            <a:spLocks/>
          </p:cNvSpPr>
          <p:nvPr/>
        </p:nvSpPr>
        <p:spPr>
          <a:xfrm>
            <a:off x="1047638" y="435591"/>
            <a:ext cx="6155019" cy="355666"/>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8" name="Content Placeholder 3">
            <a:extLst>
              <a:ext uri="{FF2B5EF4-FFF2-40B4-BE49-F238E27FC236}">
                <a16:creationId xmlns:a16="http://schemas.microsoft.com/office/drawing/2014/main" id="{BEAF4EC0-4EED-961C-1BEE-EBC8081BEF37}"/>
              </a:ext>
            </a:extLst>
          </p:cNvPr>
          <p:cNvSpPr txBox="1">
            <a:spLocks/>
          </p:cNvSpPr>
          <p:nvPr/>
        </p:nvSpPr>
        <p:spPr>
          <a:xfrm>
            <a:off x="1047638" y="2792229"/>
            <a:ext cx="5362994" cy="560685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bg1"/>
                </a:solidFill>
              </a:rPr>
              <a:t>As a general rule, every design should include three levels of hierarchy: </a:t>
            </a:r>
            <a:r>
              <a:rPr lang="en-IN" sz="1600" dirty="0">
                <a:solidFill>
                  <a:srgbClr val="03A0FF"/>
                </a:solidFill>
              </a:rPr>
              <a:t>heading, subheading, and body text</a:t>
            </a:r>
            <a:r>
              <a:rPr lang="en-IN" sz="1600" dirty="0">
                <a:solidFill>
                  <a:schemeClr val="bg1"/>
                </a:solidFill>
              </a:rPr>
              <a:t>. </a:t>
            </a:r>
          </a:p>
          <a:p>
            <a:pPr marL="0" lvl="0" indent="0">
              <a:lnSpc>
                <a:spcPct val="150000"/>
              </a:lnSpc>
              <a:buNone/>
            </a:pPr>
            <a:r>
              <a:rPr lang="en-IN" sz="1600" dirty="0">
                <a:solidFill>
                  <a:schemeClr val="bg1"/>
                </a:solidFill>
              </a:rPr>
              <a:t>Additional levels are the prerogative of the designer. </a:t>
            </a:r>
            <a:endParaRPr lang="en-IN" sz="1600" dirty="0">
              <a:solidFill>
                <a:srgbClr val="03A0FF"/>
              </a:solidFill>
            </a:endParaRPr>
          </a:p>
        </p:txBody>
      </p:sp>
      <p:pic>
        <p:nvPicPr>
          <p:cNvPr id="1026" name="Picture 2" descr="Design System Part: Typography by UXIS on Dribbble">
            <a:extLst>
              <a:ext uri="{FF2B5EF4-FFF2-40B4-BE49-F238E27FC236}">
                <a16:creationId xmlns:a16="http://schemas.microsoft.com/office/drawing/2014/main" id="{64F55C73-BE78-74E0-B985-C19EB142E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722" y="2172797"/>
            <a:ext cx="7042052" cy="528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860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D31A51-50DD-A839-4234-4F9799786C68}"/>
              </a:ext>
            </a:extLst>
          </p:cNvPr>
          <p:cNvSpPr txBox="1">
            <a:spLocks/>
          </p:cNvSpPr>
          <p:nvPr/>
        </p:nvSpPr>
        <p:spPr>
          <a:xfrm>
            <a:off x="1047639" y="118075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Use of typographic scale</a:t>
            </a:r>
          </a:p>
        </p:txBody>
      </p:sp>
      <p:sp>
        <p:nvSpPr>
          <p:cNvPr id="7" name="Text Placeholder 5">
            <a:extLst>
              <a:ext uri="{FF2B5EF4-FFF2-40B4-BE49-F238E27FC236}">
                <a16:creationId xmlns:a16="http://schemas.microsoft.com/office/drawing/2014/main" id="{B4CC38BE-74B8-D837-075F-DE8727B52CF8}"/>
              </a:ext>
            </a:extLst>
          </p:cNvPr>
          <p:cNvSpPr txBox="1">
            <a:spLocks/>
          </p:cNvSpPr>
          <p:nvPr/>
        </p:nvSpPr>
        <p:spPr>
          <a:xfrm>
            <a:off x="1047638" y="435591"/>
            <a:ext cx="6155019" cy="355666"/>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8" name="Content Placeholder 3">
            <a:extLst>
              <a:ext uri="{FF2B5EF4-FFF2-40B4-BE49-F238E27FC236}">
                <a16:creationId xmlns:a16="http://schemas.microsoft.com/office/drawing/2014/main" id="{BEAF4EC0-4EED-961C-1BEE-EBC8081BEF37}"/>
              </a:ext>
            </a:extLst>
          </p:cNvPr>
          <p:cNvSpPr txBox="1">
            <a:spLocks/>
          </p:cNvSpPr>
          <p:nvPr/>
        </p:nvSpPr>
        <p:spPr>
          <a:xfrm>
            <a:off x="1047638" y="2172797"/>
            <a:ext cx="8279242" cy="560685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bg1"/>
                </a:solidFill>
              </a:rPr>
              <a:t>Traditional typographic scales exist to help designers get started. But these are only a starting point, and designers should feel free to experiment with different weights and styles while deviating from these traditional scales</a:t>
            </a:r>
            <a:endParaRPr lang="en-IN" sz="1600" dirty="0">
              <a:solidFill>
                <a:srgbClr val="03A0FF"/>
              </a:solidFill>
            </a:endParaRPr>
          </a:p>
        </p:txBody>
      </p:sp>
      <p:pic>
        <p:nvPicPr>
          <p:cNvPr id="3074" name="Picture 2" descr="The Typographic Scale – Retinart">
            <a:extLst>
              <a:ext uri="{FF2B5EF4-FFF2-40B4-BE49-F238E27FC236}">
                <a16:creationId xmlns:a16="http://schemas.microsoft.com/office/drawing/2014/main" id="{7650A6B7-BF1E-0F07-7EEC-C7A540B1A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638" y="4004102"/>
            <a:ext cx="11878111" cy="31979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EBB476-4638-132E-5794-892714E11258}"/>
              </a:ext>
            </a:extLst>
          </p:cNvPr>
          <p:cNvSpPr txBox="1"/>
          <p:nvPr/>
        </p:nvSpPr>
        <p:spPr>
          <a:xfrm>
            <a:off x="939531" y="7390159"/>
            <a:ext cx="2425594"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http://retinart.net/typography/typographicscale/</a:t>
            </a:r>
            <a:endParaRPr lang="en-US" sz="1600" b="0" i="0" dirty="0">
              <a:solidFill>
                <a:schemeClr val="bg1">
                  <a:lumMod val="65000"/>
                </a:schemeClr>
              </a:solidFill>
              <a:latin typeface="Futura Next Book" panose="020B0502020204020303" pitchFamily="34" charset="77"/>
            </a:endParaRPr>
          </a:p>
        </p:txBody>
      </p:sp>
    </p:spTree>
    <p:extLst>
      <p:ext uri="{BB962C8B-B14F-4D97-AF65-F5344CB8AC3E}">
        <p14:creationId xmlns:p14="http://schemas.microsoft.com/office/powerpoint/2010/main" val="3118971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D31A51-50DD-A839-4234-4F9799786C68}"/>
              </a:ext>
            </a:extLst>
          </p:cNvPr>
          <p:cNvSpPr txBox="1">
            <a:spLocks/>
          </p:cNvSpPr>
          <p:nvPr/>
        </p:nvSpPr>
        <p:spPr>
          <a:xfrm>
            <a:off x="1047639" y="118075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Determine line height for all scales</a:t>
            </a:r>
          </a:p>
        </p:txBody>
      </p:sp>
      <p:sp>
        <p:nvSpPr>
          <p:cNvPr id="7" name="Text Placeholder 5">
            <a:extLst>
              <a:ext uri="{FF2B5EF4-FFF2-40B4-BE49-F238E27FC236}">
                <a16:creationId xmlns:a16="http://schemas.microsoft.com/office/drawing/2014/main" id="{B4CC38BE-74B8-D837-075F-DE8727B52CF8}"/>
              </a:ext>
            </a:extLst>
          </p:cNvPr>
          <p:cNvSpPr txBox="1">
            <a:spLocks/>
          </p:cNvSpPr>
          <p:nvPr/>
        </p:nvSpPr>
        <p:spPr>
          <a:xfrm>
            <a:off x="1047638" y="435591"/>
            <a:ext cx="6155019" cy="355666"/>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8" name="Content Placeholder 3">
            <a:extLst>
              <a:ext uri="{FF2B5EF4-FFF2-40B4-BE49-F238E27FC236}">
                <a16:creationId xmlns:a16="http://schemas.microsoft.com/office/drawing/2014/main" id="{BEAF4EC0-4EED-961C-1BEE-EBC8081BEF37}"/>
              </a:ext>
            </a:extLst>
          </p:cNvPr>
          <p:cNvSpPr txBox="1">
            <a:spLocks/>
          </p:cNvSpPr>
          <p:nvPr/>
        </p:nvSpPr>
        <p:spPr>
          <a:xfrm>
            <a:off x="1047638" y="2172797"/>
            <a:ext cx="6028411" cy="560685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bg1"/>
                </a:solidFill>
              </a:rPr>
              <a:t>Font sizes and line-heights are closely related, and are usually influenced by or will influence, some of the underlying grids used in your design.</a:t>
            </a:r>
          </a:p>
          <a:p>
            <a:pPr marL="0" lvl="0" indent="0">
              <a:lnSpc>
                <a:spcPct val="150000"/>
              </a:lnSpc>
              <a:buNone/>
            </a:pPr>
            <a:r>
              <a:rPr lang="en-IN" sz="1600" dirty="0">
                <a:solidFill>
                  <a:srgbClr val="03A0FF"/>
                </a:solidFill>
              </a:rPr>
              <a:t>A line-height of 1.5x font size is a general rule of thumb as a starting point. </a:t>
            </a:r>
            <a:r>
              <a:rPr lang="en-IN" sz="1600" dirty="0">
                <a:solidFill>
                  <a:schemeClr val="bg1"/>
                </a:solidFill>
              </a:rPr>
              <a:t>Many designers will use line-height as a foundation to establish an underlying baseline grid to which all sizes are mapped to or divide equally into. </a:t>
            </a:r>
          </a:p>
        </p:txBody>
      </p:sp>
      <p:sp>
        <p:nvSpPr>
          <p:cNvPr id="2" name="TextBox 1">
            <a:extLst>
              <a:ext uri="{FF2B5EF4-FFF2-40B4-BE49-F238E27FC236}">
                <a16:creationId xmlns:a16="http://schemas.microsoft.com/office/drawing/2014/main" id="{80EBB476-4638-132E-5794-892714E11258}"/>
              </a:ext>
            </a:extLst>
          </p:cNvPr>
          <p:cNvSpPr txBox="1"/>
          <p:nvPr/>
        </p:nvSpPr>
        <p:spPr>
          <a:xfrm>
            <a:off x="939531" y="7390159"/>
            <a:ext cx="2425594"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http://retinart.net/typography/typographicscale/</a:t>
            </a:r>
            <a:endParaRPr lang="en-US" sz="1600" b="0" i="0" dirty="0">
              <a:solidFill>
                <a:schemeClr val="bg1">
                  <a:lumMod val="65000"/>
                </a:schemeClr>
              </a:solidFill>
              <a:latin typeface="Futura Next Book" panose="020B0502020204020303" pitchFamily="34" charset="77"/>
            </a:endParaRPr>
          </a:p>
        </p:txBody>
      </p:sp>
      <p:sp>
        <p:nvSpPr>
          <p:cNvPr id="3" name="Rectangle 2">
            <a:extLst>
              <a:ext uri="{FF2B5EF4-FFF2-40B4-BE49-F238E27FC236}">
                <a16:creationId xmlns:a16="http://schemas.microsoft.com/office/drawing/2014/main" id="{A6637EF6-32A8-6ED7-B3B4-3B56A18AAE58}"/>
              </a:ext>
            </a:extLst>
          </p:cNvPr>
          <p:cNvSpPr/>
          <p:nvPr/>
        </p:nvSpPr>
        <p:spPr>
          <a:xfrm>
            <a:off x="8436077" y="2190242"/>
            <a:ext cx="6240610" cy="59562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8" name="Picture 4" descr="Typography | Design for Driving | Google Developers">
            <a:extLst>
              <a:ext uri="{FF2B5EF4-FFF2-40B4-BE49-F238E27FC236}">
                <a16:creationId xmlns:a16="http://schemas.microsoft.com/office/drawing/2014/main" id="{A79AF5A4-7825-5466-E3B2-62DD2A5B7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2828" y="2339000"/>
            <a:ext cx="6922696" cy="607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D31A51-50DD-A839-4234-4F9799786C68}"/>
              </a:ext>
            </a:extLst>
          </p:cNvPr>
          <p:cNvSpPr txBox="1">
            <a:spLocks/>
          </p:cNvSpPr>
          <p:nvPr/>
        </p:nvSpPr>
        <p:spPr>
          <a:xfrm>
            <a:off x="1047638" y="1180754"/>
            <a:ext cx="10220583"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Define typography for different view ports</a:t>
            </a:r>
          </a:p>
        </p:txBody>
      </p:sp>
      <p:sp>
        <p:nvSpPr>
          <p:cNvPr id="7" name="Text Placeholder 5">
            <a:extLst>
              <a:ext uri="{FF2B5EF4-FFF2-40B4-BE49-F238E27FC236}">
                <a16:creationId xmlns:a16="http://schemas.microsoft.com/office/drawing/2014/main" id="{B4CC38BE-74B8-D837-075F-DE8727B52CF8}"/>
              </a:ext>
            </a:extLst>
          </p:cNvPr>
          <p:cNvSpPr txBox="1">
            <a:spLocks/>
          </p:cNvSpPr>
          <p:nvPr/>
        </p:nvSpPr>
        <p:spPr>
          <a:xfrm>
            <a:off x="1047638" y="435591"/>
            <a:ext cx="6155019" cy="355666"/>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8" name="Content Placeholder 3">
            <a:extLst>
              <a:ext uri="{FF2B5EF4-FFF2-40B4-BE49-F238E27FC236}">
                <a16:creationId xmlns:a16="http://schemas.microsoft.com/office/drawing/2014/main" id="{BEAF4EC0-4EED-961C-1BEE-EBC8081BEF37}"/>
              </a:ext>
            </a:extLst>
          </p:cNvPr>
          <p:cNvSpPr txBox="1">
            <a:spLocks/>
          </p:cNvSpPr>
          <p:nvPr/>
        </p:nvSpPr>
        <p:spPr>
          <a:xfrm>
            <a:off x="1047638" y="2172797"/>
            <a:ext cx="6028411" cy="560685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bg1"/>
                </a:solidFill>
              </a:rPr>
              <a:t>Typography needs to be scalable for different view ports. </a:t>
            </a:r>
          </a:p>
          <a:p>
            <a:pPr marL="0" lvl="0" indent="0">
              <a:lnSpc>
                <a:spcPct val="150000"/>
              </a:lnSpc>
              <a:buNone/>
            </a:pPr>
            <a:r>
              <a:rPr lang="en-IN" sz="1600" dirty="0">
                <a:solidFill>
                  <a:schemeClr val="bg1"/>
                </a:solidFill>
              </a:rPr>
              <a:t>A web page going from desktop to tablet and then to mobile view port needs harmony in the typography.</a:t>
            </a:r>
          </a:p>
          <a:p>
            <a:pPr marL="0" lvl="0" indent="0">
              <a:lnSpc>
                <a:spcPct val="150000"/>
              </a:lnSpc>
              <a:buNone/>
            </a:pPr>
            <a:r>
              <a:rPr lang="en-IN" sz="1600" dirty="0">
                <a:solidFill>
                  <a:schemeClr val="bg1"/>
                </a:solidFill>
              </a:rPr>
              <a:t> Usually, responsive typography takes care of that but defining rules for different viewports becomes necessary.  </a:t>
            </a:r>
          </a:p>
        </p:txBody>
      </p:sp>
      <p:sp>
        <p:nvSpPr>
          <p:cNvPr id="2" name="TextBox 1">
            <a:extLst>
              <a:ext uri="{FF2B5EF4-FFF2-40B4-BE49-F238E27FC236}">
                <a16:creationId xmlns:a16="http://schemas.microsoft.com/office/drawing/2014/main" id="{80EBB476-4638-132E-5794-892714E11258}"/>
              </a:ext>
            </a:extLst>
          </p:cNvPr>
          <p:cNvSpPr txBox="1"/>
          <p:nvPr/>
        </p:nvSpPr>
        <p:spPr>
          <a:xfrm>
            <a:off x="9641080" y="7779656"/>
            <a:ext cx="2425594"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https://www.smashingmagazine.com/2016/05/fluid-typography/</a:t>
            </a:r>
            <a:endParaRPr lang="en-US" sz="1600" b="0" i="0" dirty="0">
              <a:solidFill>
                <a:schemeClr val="bg1">
                  <a:lumMod val="65000"/>
                </a:schemeClr>
              </a:solidFill>
              <a:latin typeface="Futura Next Book" panose="020B0502020204020303" pitchFamily="34" charset="77"/>
            </a:endParaRPr>
          </a:p>
        </p:txBody>
      </p:sp>
      <p:pic>
        <p:nvPicPr>
          <p:cNvPr id="5122" name="Picture 2" descr="Responsive Font Size">
            <a:extLst>
              <a:ext uri="{FF2B5EF4-FFF2-40B4-BE49-F238E27FC236}">
                <a16:creationId xmlns:a16="http://schemas.microsoft.com/office/drawing/2014/main" id="{A3278663-B022-79D7-FEF1-B49CC6768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7685" y="4322548"/>
            <a:ext cx="7291197" cy="3324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052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3343279" y="3735268"/>
            <a:ext cx="8661908"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gn="ctr">
              <a:lnSpc>
                <a:spcPct val="100000"/>
              </a:lnSpc>
            </a:pPr>
            <a:r>
              <a:rPr lang="en-US" sz="4000" u="sng" dirty="0">
                <a:solidFill>
                  <a:schemeClr val="bg1"/>
                </a:solidFill>
                <a:latin typeface="Futura Medium" panose="020B0602020204020303" pitchFamily="34" charset="-79"/>
                <a:cs typeface="Futura Medium" panose="020B0602020204020303" pitchFamily="34" charset="-79"/>
              </a:rPr>
              <a:t>Typography design system examples</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943096" cy="360822"/>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Tree>
    <p:extLst>
      <p:ext uri="{BB962C8B-B14F-4D97-AF65-F5344CB8AC3E}">
        <p14:creationId xmlns:p14="http://schemas.microsoft.com/office/powerpoint/2010/main" val="1042430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D31A51-50DD-A839-4234-4F9799786C68}"/>
              </a:ext>
            </a:extLst>
          </p:cNvPr>
          <p:cNvSpPr txBox="1">
            <a:spLocks/>
          </p:cNvSpPr>
          <p:nvPr/>
        </p:nvSpPr>
        <p:spPr>
          <a:xfrm>
            <a:off x="1047638" y="1180754"/>
            <a:ext cx="10220583" cy="810362"/>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A few examples of good typography</a:t>
            </a:r>
          </a:p>
        </p:txBody>
      </p:sp>
      <p:sp>
        <p:nvSpPr>
          <p:cNvPr id="7" name="Text Placeholder 5">
            <a:extLst>
              <a:ext uri="{FF2B5EF4-FFF2-40B4-BE49-F238E27FC236}">
                <a16:creationId xmlns:a16="http://schemas.microsoft.com/office/drawing/2014/main" id="{B4CC38BE-74B8-D837-075F-DE8727B52CF8}"/>
              </a:ext>
            </a:extLst>
          </p:cNvPr>
          <p:cNvSpPr txBox="1">
            <a:spLocks/>
          </p:cNvSpPr>
          <p:nvPr/>
        </p:nvSpPr>
        <p:spPr>
          <a:xfrm>
            <a:off x="1047638" y="435591"/>
            <a:ext cx="6155019" cy="355666"/>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8" name="Content Placeholder 3">
            <a:extLst>
              <a:ext uri="{FF2B5EF4-FFF2-40B4-BE49-F238E27FC236}">
                <a16:creationId xmlns:a16="http://schemas.microsoft.com/office/drawing/2014/main" id="{BEAF4EC0-4EED-961C-1BEE-EBC8081BEF37}"/>
              </a:ext>
            </a:extLst>
          </p:cNvPr>
          <p:cNvSpPr txBox="1">
            <a:spLocks/>
          </p:cNvSpPr>
          <p:nvPr/>
        </p:nvSpPr>
        <p:spPr>
          <a:xfrm>
            <a:off x="937228" y="1991116"/>
            <a:ext cx="4940207" cy="679511"/>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3000" dirty="0">
                <a:solidFill>
                  <a:srgbClr val="03A0FF"/>
                </a:solidFill>
                <a:hlinkClick r:id="rId2"/>
              </a:rPr>
              <a:t>Atlassian design</a:t>
            </a:r>
            <a:endParaRPr lang="en-IN" sz="3000" dirty="0">
              <a:solidFill>
                <a:srgbClr val="03A0FF"/>
              </a:solidFill>
            </a:endParaRPr>
          </a:p>
        </p:txBody>
      </p:sp>
      <p:pic>
        <p:nvPicPr>
          <p:cNvPr id="5" name="Picture 4">
            <a:extLst>
              <a:ext uri="{FF2B5EF4-FFF2-40B4-BE49-F238E27FC236}">
                <a16:creationId xmlns:a16="http://schemas.microsoft.com/office/drawing/2014/main" id="{EDBB073B-3FD9-1382-06AC-C600707DDED4}"/>
              </a:ext>
            </a:extLst>
          </p:cNvPr>
          <p:cNvPicPr>
            <a:picLocks noChangeAspect="1"/>
          </p:cNvPicPr>
          <p:nvPr/>
        </p:nvPicPr>
        <p:blipFill>
          <a:blip r:embed="rId3"/>
          <a:stretch>
            <a:fillRect/>
          </a:stretch>
        </p:blipFill>
        <p:spPr>
          <a:xfrm>
            <a:off x="1047638" y="2944008"/>
            <a:ext cx="10028855" cy="4890372"/>
          </a:xfrm>
          <a:prstGeom prst="rect">
            <a:avLst/>
          </a:prstGeom>
        </p:spPr>
      </p:pic>
    </p:spTree>
    <p:extLst>
      <p:ext uri="{BB962C8B-B14F-4D97-AF65-F5344CB8AC3E}">
        <p14:creationId xmlns:p14="http://schemas.microsoft.com/office/powerpoint/2010/main" val="949431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7F9-5CF3-F300-F967-C5BF7EF48B9A}"/>
              </a:ext>
            </a:extLst>
          </p:cNvPr>
          <p:cNvSpPr>
            <a:spLocks noGrp="1"/>
          </p:cNvSpPr>
          <p:nvPr>
            <p:ph type="title"/>
          </p:nvPr>
        </p:nvSpPr>
        <p:spPr/>
        <p:txBody>
          <a:bodyPr>
            <a:normAutofit/>
          </a:bodyPr>
          <a:lstStyle/>
          <a:p>
            <a:r>
              <a:rPr lang="en-IN" sz="6000" dirty="0"/>
              <a:t>Introduction</a:t>
            </a:r>
          </a:p>
        </p:txBody>
      </p:sp>
      <p:pic>
        <p:nvPicPr>
          <p:cNvPr id="4" name="Picture 3">
            <a:extLst>
              <a:ext uri="{FF2B5EF4-FFF2-40B4-BE49-F238E27FC236}">
                <a16:creationId xmlns:a16="http://schemas.microsoft.com/office/drawing/2014/main" id="{2D8B77E3-04CB-650A-C549-E12BC3B74052}"/>
              </a:ext>
            </a:extLst>
          </p:cNvPr>
          <p:cNvPicPr>
            <a:picLocks noChangeAspect="1"/>
          </p:cNvPicPr>
          <p:nvPr/>
        </p:nvPicPr>
        <p:blipFill>
          <a:blip r:embed="rId3"/>
          <a:stretch>
            <a:fillRect/>
          </a:stretch>
        </p:blipFill>
        <p:spPr>
          <a:xfrm>
            <a:off x="9694313" y="622435"/>
            <a:ext cx="2466000" cy="2466000"/>
          </a:xfrm>
          <a:prstGeom prst="rect">
            <a:avLst/>
          </a:prstGeom>
        </p:spPr>
      </p:pic>
      <p:pic>
        <p:nvPicPr>
          <p:cNvPr id="5" name="Picture 4">
            <a:extLst>
              <a:ext uri="{FF2B5EF4-FFF2-40B4-BE49-F238E27FC236}">
                <a16:creationId xmlns:a16="http://schemas.microsoft.com/office/drawing/2014/main" id="{1DF30FB8-4314-9EC3-06BF-FBA2CD8F447C}"/>
              </a:ext>
            </a:extLst>
          </p:cNvPr>
          <p:cNvPicPr>
            <a:picLocks noChangeAspect="1"/>
          </p:cNvPicPr>
          <p:nvPr/>
        </p:nvPicPr>
        <p:blipFill>
          <a:blip r:embed="rId4"/>
          <a:stretch>
            <a:fillRect/>
          </a:stretch>
        </p:blipFill>
        <p:spPr>
          <a:xfrm>
            <a:off x="12158683" y="622435"/>
            <a:ext cx="2456479" cy="2466000"/>
          </a:xfrm>
          <a:prstGeom prst="rect">
            <a:avLst/>
          </a:prstGeom>
        </p:spPr>
      </p:pic>
      <p:pic>
        <p:nvPicPr>
          <p:cNvPr id="6" name="Picture 5">
            <a:extLst>
              <a:ext uri="{FF2B5EF4-FFF2-40B4-BE49-F238E27FC236}">
                <a16:creationId xmlns:a16="http://schemas.microsoft.com/office/drawing/2014/main" id="{C471158C-6AE5-D935-480C-1904714DD848}"/>
              </a:ext>
            </a:extLst>
          </p:cNvPr>
          <p:cNvPicPr>
            <a:picLocks noChangeAspect="1"/>
          </p:cNvPicPr>
          <p:nvPr/>
        </p:nvPicPr>
        <p:blipFill>
          <a:blip r:embed="rId5"/>
          <a:stretch>
            <a:fillRect/>
          </a:stretch>
        </p:blipFill>
        <p:spPr>
          <a:xfrm>
            <a:off x="12153923" y="3077284"/>
            <a:ext cx="2466000" cy="2466000"/>
          </a:xfrm>
          <a:prstGeom prst="rect">
            <a:avLst/>
          </a:prstGeom>
        </p:spPr>
      </p:pic>
      <p:pic>
        <p:nvPicPr>
          <p:cNvPr id="7" name="Picture 6">
            <a:extLst>
              <a:ext uri="{FF2B5EF4-FFF2-40B4-BE49-F238E27FC236}">
                <a16:creationId xmlns:a16="http://schemas.microsoft.com/office/drawing/2014/main" id="{2F5C10D2-672C-8214-0477-4CD358E4752F}"/>
              </a:ext>
            </a:extLst>
          </p:cNvPr>
          <p:cNvPicPr>
            <a:picLocks noChangeAspect="1"/>
          </p:cNvPicPr>
          <p:nvPr/>
        </p:nvPicPr>
        <p:blipFill>
          <a:blip r:embed="rId6"/>
          <a:stretch>
            <a:fillRect/>
          </a:stretch>
        </p:blipFill>
        <p:spPr>
          <a:xfrm>
            <a:off x="9685543" y="3088435"/>
            <a:ext cx="2466000" cy="2466000"/>
          </a:xfrm>
          <a:prstGeom prst="rect">
            <a:avLst/>
          </a:prstGeom>
        </p:spPr>
      </p:pic>
      <p:pic>
        <p:nvPicPr>
          <p:cNvPr id="8" name="Picture 7">
            <a:extLst>
              <a:ext uri="{FF2B5EF4-FFF2-40B4-BE49-F238E27FC236}">
                <a16:creationId xmlns:a16="http://schemas.microsoft.com/office/drawing/2014/main" id="{CE72FEC6-3718-CFD1-715C-985E186BAB95}"/>
              </a:ext>
            </a:extLst>
          </p:cNvPr>
          <p:cNvPicPr>
            <a:picLocks noChangeAspect="1"/>
          </p:cNvPicPr>
          <p:nvPr/>
        </p:nvPicPr>
        <p:blipFill>
          <a:blip r:embed="rId7"/>
          <a:stretch>
            <a:fillRect/>
          </a:stretch>
        </p:blipFill>
        <p:spPr>
          <a:xfrm>
            <a:off x="9694314" y="5554435"/>
            <a:ext cx="2466000" cy="2466000"/>
          </a:xfrm>
          <a:prstGeom prst="rect">
            <a:avLst/>
          </a:prstGeom>
        </p:spPr>
      </p:pic>
      <p:pic>
        <p:nvPicPr>
          <p:cNvPr id="9" name="Picture 8">
            <a:extLst>
              <a:ext uri="{FF2B5EF4-FFF2-40B4-BE49-F238E27FC236}">
                <a16:creationId xmlns:a16="http://schemas.microsoft.com/office/drawing/2014/main" id="{02D3D41C-07F6-EFAB-AFF1-71D6122985BA}"/>
              </a:ext>
            </a:extLst>
          </p:cNvPr>
          <p:cNvPicPr>
            <a:picLocks noChangeAspect="1"/>
          </p:cNvPicPr>
          <p:nvPr/>
        </p:nvPicPr>
        <p:blipFill>
          <a:blip r:embed="rId8"/>
          <a:stretch>
            <a:fillRect/>
          </a:stretch>
        </p:blipFill>
        <p:spPr>
          <a:xfrm>
            <a:off x="12158683" y="5543284"/>
            <a:ext cx="2466000" cy="2466000"/>
          </a:xfrm>
          <a:prstGeom prst="rect">
            <a:avLst/>
          </a:prstGeom>
        </p:spPr>
      </p:pic>
      <p:sp>
        <p:nvSpPr>
          <p:cNvPr id="10" name="TextBox 9">
            <a:extLst>
              <a:ext uri="{FF2B5EF4-FFF2-40B4-BE49-F238E27FC236}">
                <a16:creationId xmlns:a16="http://schemas.microsoft.com/office/drawing/2014/main" id="{4FB2528A-C6F6-182D-842E-3AA873A8A342}"/>
              </a:ext>
            </a:extLst>
          </p:cNvPr>
          <p:cNvSpPr txBox="1"/>
          <p:nvPr/>
        </p:nvSpPr>
        <p:spPr>
          <a:xfrm>
            <a:off x="2178121" y="804466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C0FE7A9E-A758-2CDB-BF41-E62186E55254}"/>
              </a:ext>
            </a:extLst>
          </p:cNvPr>
          <p:cNvSpPr txBox="1"/>
          <p:nvPr/>
        </p:nvSpPr>
        <p:spPr>
          <a:xfrm>
            <a:off x="1981200" y="126492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937734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D31A51-50DD-A839-4234-4F9799786C68}"/>
              </a:ext>
            </a:extLst>
          </p:cNvPr>
          <p:cNvSpPr txBox="1">
            <a:spLocks/>
          </p:cNvSpPr>
          <p:nvPr/>
        </p:nvSpPr>
        <p:spPr>
          <a:xfrm>
            <a:off x="1047638" y="1180754"/>
            <a:ext cx="10220583" cy="810362"/>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A few examples of good typography</a:t>
            </a:r>
          </a:p>
        </p:txBody>
      </p:sp>
      <p:sp>
        <p:nvSpPr>
          <p:cNvPr id="7" name="Text Placeholder 5">
            <a:extLst>
              <a:ext uri="{FF2B5EF4-FFF2-40B4-BE49-F238E27FC236}">
                <a16:creationId xmlns:a16="http://schemas.microsoft.com/office/drawing/2014/main" id="{B4CC38BE-74B8-D837-075F-DE8727B52CF8}"/>
              </a:ext>
            </a:extLst>
          </p:cNvPr>
          <p:cNvSpPr txBox="1">
            <a:spLocks/>
          </p:cNvSpPr>
          <p:nvPr/>
        </p:nvSpPr>
        <p:spPr>
          <a:xfrm>
            <a:off x="1047638" y="435591"/>
            <a:ext cx="6155019" cy="355666"/>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8" name="Content Placeholder 3">
            <a:extLst>
              <a:ext uri="{FF2B5EF4-FFF2-40B4-BE49-F238E27FC236}">
                <a16:creationId xmlns:a16="http://schemas.microsoft.com/office/drawing/2014/main" id="{BEAF4EC0-4EED-961C-1BEE-EBC8081BEF37}"/>
              </a:ext>
            </a:extLst>
          </p:cNvPr>
          <p:cNvSpPr txBox="1">
            <a:spLocks/>
          </p:cNvSpPr>
          <p:nvPr/>
        </p:nvSpPr>
        <p:spPr>
          <a:xfrm>
            <a:off x="937228" y="1991116"/>
            <a:ext cx="4940207" cy="679511"/>
          </a:xfrm>
          <a:prstGeom prst="rect">
            <a:avLst/>
          </a:prstGeom>
        </p:spPr>
        <p:txBody>
          <a:bodyPr vert="horz" lIns="91440" tIns="45720" rIns="91440" bIns="45720" rtlCol="0">
            <a:normAutofit fontScale="925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3000" dirty="0">
                <a:solidFill>
                  <a:srgbClr val="03A0FF"/>
                </a:solidFill>
                <a:hlinkClick r:id="rId2"/>
              </a:rPr>
              <a:t>IBM’s Carbon design system</a:t>
            </a:r>
            <a:endParaRPr lang="en-IN" sz="3000" dirty="0">
              <a:solidFill>
                <a:srgbClr val="03A0FF"/>
              </a:solidFill>
            </a:endParaRPr>
          </a:p>
        </p:txBody>
      </p:sp>
      <p:pic>
        <p:nvPicPr>
          <p:cNvPr id="2" name="Picture 1">
            <a:extLst>
              <a:ext uri="{FF2B5EF4-FFF2-40B4-BE49-F238E27FC236}">
                <a16:creationId xmlns:a16="http://schemas.microsoft.com/office/drawing/2014/main" id="{2E66850B-7AE5-4BC5-6964-527BB5D5F5D9}"/>
              </a:ext>
            </a:extLst>
          </p:cNvPr>
          <p:cNvPicPr>
            <a:picLocks noChangeAspect="1"/>
          </p:cNvPicPr>
          <p:nvPr/>
        </p:nvPicPr>
        <p:blipFill>
          <a:blip r:embed="rId3"/>
          <a:stretch>
            <a:fillRect/>
          </a:stretch>
        </p:blipFill>
        <p:spPr>
          <a:xfrm>
            <a:off x="1047638" y="2944007"/>
            <a:ext cx="10028855" cy="4877313"/>
          </a:xfrm>
          <a:prstGeom prst="rect">
            <a:avLst/>
          </a:prstGeom>
        </p:spPr>
      </p:pic>
    </p:spTree>
    <p:extLst>
      <p:ext uri="{BB962C8B-B14F-4D97-AF65-F5344CB8AC3E}">
        <p14:creationId xmlns:p14="http://schemas.microsoft.com/office/powerpoint/2010/main" val="3797623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1047641" y="1171831"/>
            <a:ext cx="8209375" cy="656970"/>
          </a:xfrm>
        </p:spPr>
        <p:txBody>
          <a:bodyPr>
            <a:normAutofit/>
          </a:bodyPr>
          <a:lstStyle/>
          <a:p>
            <a:r>
              <a:rPr lang="en-IN" sz="3200" dirty="0"/>
              <a:t>To wrap up,</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Rectangle 3">
            <a:extLst>
              <a:ext uri="{FF2B5EF4-FFF2-40B4-BE49-F238E27FC236}">
                <a16:creationId xmlns:a16="http://schemas.microsoft.com/office/drawing/2014/main" id="{9E24ADDF-1D87-BD99-DEC9-E47C3F6DEFB0}"/>
              </a:ext>
            </a:extLst>
          </p:cNvPr>
          <p:cNvSpPr/>
          <p:nvPr/>
        </p:nvSpPr>
        <p:spPr>
          <a:xfrm>
            <a:off x="1047638" y="2495528"/>
            <a:ext cx="4048017" cy="446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BD8AB01-7047-9562-D69F-BDA7DF3FD1B0}"/>
              </a:ext>
            </a:extLst>
          </p:cNvPr>
          <p:cNvSpPr txBox="1"/>
          <p:nvPr/>
        </p:nvSpPr>
        <p:spPr>
          <a:xfrm>
            <a:off x="1448329" y="3074776"/>
            <a:ext cx="3246634" cy="4128053"/>
          </a:xfrm>
          <a:prstGeom prst="rect">
            <a:avLst/>
          </a:prstGeom>
          <a:noFill/>
        </p:spPr>
        <p:txBody>
          <a:bodyPr wrap="square">
            <a:spAutoFit/>
          </a:bodyPr>
          <a:lstStyle/>
          <a:p>
            <a:pPr>
              <a:lnSpc>
                <a:spcPct val="120000"/>
              </a:lnSpc>
            </a:pPr>
            <a:r>
              <a:rPr lang="en-IN" sz="2000" b="1" dirty="0">
                <a:solidFill>
                  <a:schemeClr val="bg2">
                    <a:lumMod val="25000"/>
                  </a:schemeClr>
                </a:solidFill>
                <a:latin typeface="Futura Next Book" panose="020B0502020204020303" pitchFamily="34" charset="77"/>
              </a:rPr>
              <a:t>Typography is the decision we make with how type is applied to written language to offer a </a:t>
            </a:r>
            <a:r>
              <a:rPr lang="en-IN" sz="2000" b="1" dirty="0">
                <a:solidFill>
                  <a:srgbClr val="03A0FF"/>
                </a:solidFill>
                <a:latin typeface="Futura Next Book" panose="020B0502020204020303" pitchFamily="34" charset="77"/>
              </a:rPr>
              <a:t>comfortable reading experience and a stylistic expression.</a:t>
            </a:r>
          </a:p>
          <a:p>
            <a:pPr>
              <a:lnSpc>
                <a:spcPct val="120000"/>
              </a:lnSpc>
            </a:pPr>
            <a:endParaRPr lang="en-IN" sz="2000" b="1" dirty="0">
              <a:solidFill>
                <a:schemeClr val="bg2">
                  <a:lumMod val="25000"/>
                </a:schemeClr>
              </a:solidFill>
              <a:latin typeface="Futura Next Book" panose="020B0502020204020303" pitchFamily="34" charset="77"/>
            </a:endParaRPr>
          </a:p>
          <a:p>
            <a:pPr>
              <a:lnSpc>
                <a:spcPct val="120000"/>
              </a:lnSpc>
            </a:pPr>
            <a:endParaRPr lang="en-IN" sz="2000" b="1" dirty="0">
              <a:solidFill>
                <a:schemeClr val="bg2">
                  <a:lumMod val="25000"/>
                </a:schemeClr>
              </a:solidFill>
              <a:latin typeface="Futura Next Book" panose="020B0502020204020303" pitchFamily="34" charset="77"/>
            </a:endParaRPr>
          </a:p>
          <a:p>
            <a:pPr>
              <a:lnSpc>
                <a:spcPct val="120000"/>
              </a:lnSpc>
            </a:pPr>
            <a:endParaRPr lang="en-IN" sz="2000" b="1" dirty="0">
              <a:solidFill>
                <a:schemeClr val="bg2">
                  <a:lumMod val="25000"/>
                </a:schemeClr>
              </a:solidFill>
              <a:latin typeface="Futura Next Book" panose="020B0502020204020303" pitchFamily="34" charset="77"/>
            </a:endParaRPr>
          </a:p>
        </p:txBody>
      </p:sp>
      <p:sp>
        <p:nvSpPr>
          <p:cNvPr id="6" name="Rectangle 5">
            <a:extLst>
              <a:ext uri="{FF2B5EF4-FFF2-40B4-BE49-F238E27FC236}">
                <a16:creationId xmlns:a16="http://schemas.microsoft.com/office/drawing/2014/main" id="{B9AB74FC-94EE-A109-EB59-841271A2E17E}"/>
              </a:ext>
            </a:extLst>
          </p:cNvPr>
          <p:cNvSpPr/>
          <p:nvPr/>
        </p:nvSpPr>
        <p:spPr>
          <a:xfrm>
            <a:off x="5595198" y="2495528"/>
            <a:ext cx="4048017" cy="446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67134B-50ED-01F7-3C61-D11860654FBD}"/>
              </a:ext>
            </a:extLst>
          </p:cNvPr>
          <p:cNvSpPr txBox="1"/>
          <p:nvPr/>
        </p:nvSpPr>
        <p:spPr>
          <a:xfrm>
            <a:off x="5995889" y="3074776"/>
            <a:ext cx="3246634" cy="2641236"/>
          </a:xfrm>
          <a:prstGeom prst="rect">
            <a:avLst/>
          </a:prstGeom>
          <a:noFill/>
        </p:spPr>
        <p:txBody>
          <a:bodyPr wrap="square">
            <a:spAutoFit/>
          </a:bodyPr>
          <a:lstStyle/>
          <a:p>
            <a:pPr>
              <a:lnSpc>
                <a:spcPct val="120000"/>
              </a:lnSpc>
            </a:pPr>
            <a:r>
              <a:rPr lang="en-IN" sz="2000" b="1" dirty="0">
                <a:solidFill>
                  <a:schemeClr val="bg2">
                    <a:lumMod val="25000"/>
                  </a:schemeClr>
                </a:solidFill>
                <a:latin typeface="Futura Next Book" panose="020B0502020204020303" pitchFamily="34" charset="77"/>
              </a:rPr>
              <a:t>Multiple aspects of typography like </a:t>
            </a:r>
            <a:r>
              <a:rPr lang="en-IN" sz="2000" b="1" dirty="0">
                <a:solidFill>
                  <a:srgbClr val="03A0FF"/>
                </a:solidFill>
                <a:latin typeface="Futura Next Book" panose="020B0502020204020303" pitchFamily="34" charset="77"/>
              </a:rPr>
              <a:t>readability, legibility, use of font, maximum reading length, etc. </a:t>
            </a:r>
            <a:r>
              <a:rPr lang="en-IN" sz="2000" b="1" dirty="0">
                <a:solidFill>
                  <a:schemeClr val="bg2">
                    <a:lumMod val="25000"/>
                  </a:schemeClr>
                </a:solidFill>
                <a:latin typeface="Futura Next Book" panose="020B0502020204020303" pitchFamily="34" charset="77"/>
              </a:rPr>
              <a:t>are important to define a robust typography.</a:t>
            </a:r>
          </a:p>
        </p:txBody>
      </p:sp>
      <p:sp>
        <p:nvSpPr>
          <p:cNvPr id="8" name="Rectangle 7">
            <a:extLst>
              <a:ext uri="{FF2B5EF4-FFF2-40B4-BE49-F238E27FC236}">
                <a16:creationId xmlns:a16="http://schemas.microsoft.com/office/drawing/2014/main" id="{34AF4250-F31E-B499-9FA6-973E53226F1D}"/>
              </a:ext>
            </a:extLst>
          </p:cNvPr>
          <p:cNvSpPr/>
          <p:nvPr/>
        </p:nvSpPr>
        <p:spPr>
          <a:xfrm>
            <a:off x="10142758" y="2495528"/>
            <a:ext cx="4048017" cy="446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03F8080-541D-EA45-59D6-2E9B79DFEDC0}"/>
              </a:ext>
            </a:extLst>
          </p:cNvPr>
          <p:cNvSpPr txBox="1"/>
          <p:nvPr/>
        </p:nvSpPr>
        <p:spPr>
          <a:xfrm>
            <a:off x="10543449" y="3074776"/>
            <a:ext cx="3246634" cy="3020058"/>
          </a:xfrm>
          <a:prstGeom prst="rect">
            <a:avLst/>
          </a:prstGeom>
          <a:noFill/>
        </p:spPr>
        <p:txBody>
          <a:bodyPr wrap="square">
            <a:spAutoFit/>
          </a:bodyPr>
          <a:lstStyle/>
          <a:p>
            <a:pPr>
              <a:lnSpc>
                <a:spcPct val="120000"/>
              </a:lnSpc>
            </a:pPr>
            <a:r>
              <a:rPr lang="en-IN" sz="2000" b="1" dirty="0">
                <a:solidFill>
                  <a:schemeClr val="bg2">
                    <a:lumMod val="25000"/>
                  </a:schemeClr>
                </a:solidFill>
                <a:latin typeface="Futura Next Book" panose="020B0502020204020303" pitchFamily="34" charset="77"/>
              </a:rPr>
              <a:t>Typography plays a </a:t>
            </a:r>
            <a:r>
              <a:rPr lang="en-IN" sz="2000" b="1" dirty="0">
                <a:solidFill>
                  <a:srgbClr val="03A0FF"/>
                </a:solidFill>
                <a:latin typeface="Futura Next Book" panose="020B0502020204020303" pitchFamily="34" charset="77"/>
              </a:rPr>
              <a:t>major role in Design Systems</a:t>
            </a:r>
            <a:r>
              <a:rPr lang="en-IN" sz="2000" b="1" dirty="0">
                <a:solidFill>
                  <a:schemeClr val="bg2">
                    <a:lumMod val="25000"/>
                  </a:schemeClr>
                </a:solidFill>
                <a:latin typeface="Futura Next Book" panose="020B0502020204020303" pitchFamily="34" charset="77"/>
              </a:rPr>
              <a:t>. It’s one of the important aspect of brand’s look and feel and also </a:t>
            </a:r>
            <a:r>
              <a:rPr lang="en-IN" sz="2000" b="1" dirty="0">
                <a:solidFill>
                  <a:srgbClr val="03A0FF"/>
                </a:solidFill>
                <a:latin typeface="Futura Next Book" panose="020B0502020204020303" pitchFamily="34" charset="77"/>
              </a:rPr>
              <a:t>defines the personality and characteristics</a:t>
            </a:r>
            <a:r>
              <a:rPr lang="en-IN" sz="2000" b="1" dirty="0">
                <a:solidFill>
                  <a:schemeClr val="bg2">
                    <a:lumMod val="25000"/>
                  </a:schemeClr>
                </a:solidFill>
                <a:latin typeface="Futura Next Book" panose="020B0502020204020303" pitchFamily="34" charset="77"/>
              </a:rPr>
              <a:t>. </a:t>
            </a:r>
          </a:p>
        </p:txBody>
      </p:sp>
      <p:sp>
        <p:nvSpPr>
          <p:cNvPr id="2" name="Text Placeholder 5">
            <a:extLst>
              <a:ext uri="{FF2B5EF4-FFF2-40B4-BE49-F238E27FC236}">
                <a16:creationId xmlns:a16="http://schemas.microsoft.com/office/drawing/2014/main" id="{9BDA77BA-A638-FFF6-942B-8AEA5590B6A0}"/>
              </a:ext>
            </a:extLst>
          </p:cNvPr>
          <p:cNvSpPr txBox="1">
            <a:spLocks/>
          </p:cNvSpPr>
          <p:nvPr/>
        </p:nvSpPr>
        <p:spPr>
          <a:xfrm>
            <a:off x="1047638" y="435591"/>
            <a:ext cx="6155019" cy="355666"/>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Tree>
    <p:extLst>
      <p:ext uri="{BB962C8B-B14F-4D97-AF65-F5344CB8AC3E}">
        <p14:creationId xmlns:p14="http://schemas.microsoft.com/office/powerpoint/2010/main" val="2146299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sz="3200" dirty="0"/>
              <a:t>Information sources</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Typography</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Content Placeholder 3">
            <a:extLst>
              <a:ext uri="{FF2B5EF4-FFF2-40B4-BE49-F238E27FC236}">
                <a16:creationId xmlns:a16="http://schemas.microsoft.com/office/drawing/2014/main" id="{F9075534-A582-1886-C363-2C0BA2352549}"/>
              </a:ext>
            </a:extLst>
          </p:cNvPr>
          <p:cNvSpPr txBox="1">
            <a:spLocks/>
          </p:cNvSpPr>
          <p:nvPr/>
        </p:nvSpPr>
        <p:spPr>
          <a:xfrm>
            <a:off x="1381935" y="2103972"/>
            <a:ext cx="10039439" cy="461015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600" dirty="0">
                <a:hlinkClick r:id="rId3"/>
              </a:rPr>
              <a:t>https://material.io/design/typography/understanding-typography.html#type-properties</a:t>
            </a:r>
          </a:p>
          <a:p>
            <a:endParaRPr lang="en-US" sz="1600" dirty="0">
              <a:hlinkClick r:id="rId3"/>
            </a:endParaRPr>
          </a:p>
          <a:p>
            <a:r>
              <a:rPr lang="en-US" sz="1600" dirty="0">
                <a:hlinkClick r:id="rId3"/>
              </a:rPr>
              <a:t>https://www.mockplus.com/blog/post/typography-design-guide</a:t>
            </a:r>
            <a:endParaRPr lang="en-US" sz="1600" dirty="0"/>
          </a:p>
          <a:p>
            <a:endParaRPr lang="en-US" sz="1600" dirty="0"/>
          </a:p>
          <a:p>
            <a:r>
              <a:rPr lang="en-US" sz="1600" dirty="0">
                <a:hlinkClick r:id="rId4"/>
              </a:rPr>
              <a:t>https://www.toptal.com/designers/typography/typographic-hierarchy</a:t>
            </a:r>
            <a:endParaRPr lang="en-US" sz="1600" dirty="0"/>
          </a:p>
          <a:p>
            <a:endParaRPr lang="en-US" sz="1600" dirty="0"/>
          </a:p>
          <a:p>
            <a:r>
              <a:rPr lang="en-US" sz="1600" dirty="0">
                <a:hlinkClick r:id="rId5"/>
              </a:rPr>
              <a:t>https://www.designsystems.com/typography-guides/</a:t>
            </a:r>
            <a:endParaRPr lang="en-US" sz="1600" dirty="0"/>
          </a:p>
        </p:txBody>
      </p:sp>
    </p:spTree>
    <p:extLst>
      <p:ext uri="{BB962C8B-B14F-4D97-AF65-F5344CB8AC3E}">
        <p14:creationId xmlns:p14="http://schemas.microsoft.com/office/powerpoint/2010/main" val="3760769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4AC8-D8F3-A6A0-5B90-DA58C162A9E0}"/>
              </a:ext>
            </a:extLst>
          </p:cNvPr>
          <p:cNvSpPr>
            <a:spLocks noGrp="1"/>
          </p:cNvSpPr>
          <p:nvPr>
            <p:ph type="title"/>
          </p:nvPr>
        </p:nvSpPr>
        <p:spPr>
          <a:xfrm>
            <a:off x="1047641" y="2100978"/>
            <a:ext cx="13882797" cy="1783531"/>
          </a:xfrm>
        </p:spPr>
        <p:txBody>
          <a:bodyPr/>
          <a:lstStyle/>
          <a:p>
            <a:r>
              <a:rPr lang="en-US" dirty="0"/>
              <a:t>Thank you!</a:t>
            </a:r>
          </a:p>
        </p:txBody>
      </p:sp>
      <p:pic>
        <p:nvPicPr>
          <p:cNvPr id="5" name="Picture 4">
            <a:extLst>
              <a:ext uri="{FF2B5EF4-FFF2-40B4-BE49-F238E27FC236}">
                <a16:creationId xmlns:a16="http://schemas.microsoft.com/office/drawing/2014/main" id="{8A13DA8E-343F-4066-300F-C3F1771B9F3B}"/>
              </a:ext>
            </a:extLst>
          </p:cNvPr>
          <p:cNvPicPr>
            <a:picLocks noChangeAspect="1"/>
          </p:cNvPicPr>
          <p:nvPr/>
        </p:nvPicPr>
        <p:blipFill>
          <a:blip r:embed="rId2"/>
          <a:stretch>
            <a:fillRect/>
          </a:stretch>
        </p:blipFill>
        <p:spPr>
          <a:xfrm>
            <a:off x="9694313" y="622435"/>
            <a:ext cx="2466000" cy="2466000"/>
          </a:xfrm>
          <a:prstGeom prst="rect">
            <a:avLst/>
          </a:prstGeom>
        </p:spPr>
      </p:pic>
      <p:pic>
        <p:nvPicPr>
          <p:cNvPr id="6" name="Picture 5">
            <a:extLst>
              <a:ext uri="{FF2B5EF4-FFF2-40B4-BE49-F238E27FC236}">
                <a16:creationId xmlns:a16="http://schemas.microsoft.com/office/drawing/2014/main" id="{2D7420CD-2BE8-6971-06D6-B48CA157A9A9}"/>
              </a:ext>
            </a:extLst>
          </p:cNvPr>
          <p:cNvPicPr>
            <a:picLocks noChangeAspect="1"/>
          </p:cNvPicPr>
          <p:nvPr/>
        </p:nvPicPr>
        <p:blipFill>
          <a:blip r:embed="rId3"/>
          <a:stretch>
            <a:fillRect/>
          </a:stretch>
        </p:blipFill>
        <p:spPr>
          <a:xfrm>
            <a:off x="12158683" y="622435"/>
            <a:ext cx="2456479" cy="2466000"/>
          </a:xfrm>
          <a:prstGeom prst="rect">
            <a:avLst/>
          </a:prstGeom>
        </p:spPr>
      </p:pic>
      <p:pic>
        <p:nvPicPr>
          <p:cNvPr id="7" name="Picture 6">
            <a:extLst>
              <a:ext uri="{FF2B5EF4-FFF2-40B4-BE49-F238E27FC236}">
                <a16:creationId xmlns:a16="http://schemas.microsoft.com/office/drawing/2014/main" id="{3BCF26B0-55AA-742C-137E-D097673E2069}"/>
              </a:ext>
            </a:extLst>
          </p:cNvPr>
          <p:cNvPicPr>
            <a:picLocks noChangeAspect="1"/>
          </p:cNvPicPr>
          <p:nvPr/>
        </p:nvPicPr>
        <p:blipFill>
          <a:blip r:embed="rId4"/>
          <a:stretch>
            <a:fillRect/>
          </a:stretch>
        </p:blipFill>
        <p:spPr>
          <a:xfrm>
            <a:off x="12153923" y="3077284"/>
            <a:ext cx="2466000" cy="2466000"/>
          </a:xfrm>
          <a:prstGeom prst="rect">
            <a:avLst/>
          </a:prstGeom>
        </p:spPr>
      </p:pic>
      <p:pic>
        <p:nvPicPr>
          <p:cNvPr id="8" name="Picture 7">
            <a:extLst>
              <a:ext uri="{FF2B5EF4-FFF2-40B4-BE49-F238E27FC236}">
                <a16:creationId xmlns:a16="http://schemas.microsoft.com/office/drawing/2014/main" id="{A429EA4B-F10D-4872-D747-51C868D0E33A}"/>
              </a:ext>
            </a:extLst>
          </p:cNvPr>
          <p:cNvPicPr>
            <a:picLocks noChangeAspect="1"/>
          </p:cNvPicPr>
          <p:nvPr/>
        </p:nvPicPr>
        <p:blipFill>
          <a:blip r:embed="rId5"/>
          <a:stretch>
            <a:fillRect/>
          </a:stretch>
        </p:blipFill>
        <p:spPr>
          <a:xfrm>
            <a:off x="9685543" y="3088435"/>
            <a:ext cx="2466000" cy="2466000"/>
          </a:xfrm>
          <a:prstGeom prst="rect">
            <a:avLst/>
          </a:prstGeom>
        </p:spPr>
      </p:pic>
      <p:pic>
        <p:nvPicPr>
          <p:cNvPr id="9" name="Picture 8">
            <a:extLst>
              <a:ext uri="{FF2B5EF4-FFF2-40B4-BE49-F238E27FC236}">
                <a16:creationId xmlns:a16="http://schemas.microsoft.com/office/drawing/2014/main" id="{1BA6FDBB-5C10-D4FE-9BD7-A11BC4FDFA5B}"/>
              </a:ext>
            </a:extLst>
          </p:cNvPr>
          <p:cNvPicPr>
            <a:picLocks noChangeAspect="1"/>
          </p:cNvPicPr>
          <p:nvPr/>
        </p:nvPicPr>
        <p:blipFill>
          <a:blip r:embed="rId6"/>
          <a:stretch>
            <a:fillRect/>
          </a:stretch>
        </p:blipFill>
        <p:spPr>
          <a:xfrm>
            <a:off x="9694314" y="5554435"/>
            <a:ext cx="2466000" cy="2466000"/>
          </a:xfrm>
          <a:prstGeom prst="rect">
            <a:avLst/>
          </a:prstGeom>
        </p:spPr>
      </p:pic>
      <p:pic>
        <p:nvPicPr>
          <p:cNvPr id="10" name="Picture 9">
            <a:extLst>
              <a:ext uri="{FF2B5EF4-FFF2-40B4-BE49-F238E27FC236}">
                <a16:creationId xmlns:a16="http://schemas.microsoft.com/office/drawing/2014/main" id="{18685A3B-AF3B-EFB0-6ED6-081DAA713776}"/>
              </a:ext>
            </a:extLst>
          </p:cNvPr>
          <p:cNvPicPr>
            <a:picLocks noChangeAspect="1"/>
          </p:cNvPicPr>
          <p:nvPr/>
        </p:nvPicPr>
        <p:blipFill>
          <a:blip r:embed="rId7"/>
          <a:stretch>
            <a:fillRect/>
          </a:stretch>
        </p:blipFill>
        <p:spPr>
          <a:xfrm>
            <a:off x="12158683" y="5543284"/>
            <a:ext cx="2466000" cy="2466000"/>
          </a:xfrm>
          <a:prstGeom prst="rect">
            <a:avLst/>
          </a:prstGeom>
        </p:spPr>
      </p:pic>
    </p:spTree>
    <p:extLst>
      <p:ext uri="{BB962C8B-B14F-4D97-AF65-F5344CB8AC3E}">
        <p14:creationId xmlns:p14="http://schemas.microsoft.com/office/powerpoint/2010/main" val="2966116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1047639" y="1345601"/>
            <a:ext cx="5142775"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Typography in every day life</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
        <p:nvSpPr>
          <p:cNvPr id="4" name="TextBox 3">
            <a:extLst>
              <a:ext uri="{FF2B5EF4-FFF2-40B4-BE49-F238E27FC236}">
                <a16:creationId xmlns:a16="http://schemas.microsoft.com/office/drawing/2014/main" id="{1FC67DAD-5CD6-573E-A69C-D01399C475E9}"/>
              </a:ext>
            </a:extLst>
          </p:cNvPr>
          <p:cNvSpPr txBox="1"/>
          <p:nvPr/>
        </p:nvSpPr>
        <p:spPr>
          <a:xfrm>
            <a:off x="6619552" y="4397905"/>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www.independent.co.uk</a:t>
            </a:r>
            <a:endParaRPr lang="en-US" sz="1600" b="0" i="0" dirty="0">
              <a:solidFill>
                <a:schemeClr val="bg1">
                  <a:lumMod val="65000"/>
                </a:schemeClr>
              </a:solidFill>
              <a:latin typeface="Futura Next Book" panose="020B0502020204020303" pitchFamily="34" charset="77"/>
            </a:endParaRPr>
          </a:p>
        </p:txBody>
      </p:sp>
      <p:pic>
        <p:nvPicPr>
          <p:cNvPr id="3074" name="Picture 2" descr="What the papers say – December 12 | The Independent">
            <a:extLst>
              <a:ext uri="{FF2B5EF4-FFF2-40B4-BE49-F238E27FC236}">
                <a16:creationId xmlns:a16="http://schemas.microsoft.com/office/drawing/2014/main" id="{AAE14E80-5950-E6C6-1467-A2B424B77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107" y="580053"/>
            <a:ext cx="5142775" cy="38019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Happened to 50 Magazines Since the Pandemic Began – WWD">
            <a:extLst>
              <a:ext uri="{FF2B5EF4-FFF2-40B4-BE49-F238E27FC236}">
                <a16:creationId xmlns:a16="http://schemas.microsoft.com/office/drawing/2014/main" id="{7E7F078B-6253-2747-CE45-E05F9EED5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8643" y="2467060"/>
            <a:ext cx="5142775" cy="34299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05DE447-D07F-EBB5-A14F-8F1ABF731F2F}"/>
              </a:ext>
            </a:extLst>
          </p:cNvPr>
          <p:cNvSpPr txBox="1"/>
          <p:nvPr/>
        </p:nvSpPr>
        <p:spPr>
          <a:xfrm>
            <a:off x="5353882" y="8248071"/>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https://www.himsale.com/?category_id=1855872</a:t>
            </a:r>
            <a:endParaRPr lang="en-US" sz="1600" b="0" i="0" dirty="0">
              <a:solidFill>
                <a:schemeClr val="bg1">
                  <a:lumMod val="65000"/>
                </a:schemeClr>
              </a:solidFill>
              <a:latin typeface="Futura Next Book" panose="020B0502020204020303" pitchFamily="34" charset="77"/>
            </a:endParaRPr>
          </a:p>
        </p:txBody>
      </p:sp>
      <p:sp>
        <p:nvSpPr>
          <p:cNvPr id="8" name="TextBox 7">
            <a:extLst>
              <a:ext uri="{FF2B5EF4-FFF2-40B4-BE49-F238E27FC236}">
                <a16:creationId xmlns:a16="http://schemas.microsoft.com/office/drawing/2014/main" id="{0DB3E415-01B5-FB63-8094-404C5BFD578C}"/>
              </a:ext>
            </a:extLst>
          </p:cNvPr>
          <p:cNvSpPr txBox="1"/>
          <p:nvPr/>
        </p:nvSpPr>
        <p:spPr>
          <a:xfrm>
            <a:off x="11195050" y="5996200"/>
            <a:ext cx="4043363" cy="272838"/>
          </a:xfrm>
          <a:prstGeom prst="rect">
            <a:avLst/>
          </a:prstGeom>
        </p:spPr>
        <p:txBody>
          <a:bodyPr vert="horz" wrap="none" lIns="91440" tIns="45720" rIns="91440" bIns="45720" rtlCol="0" anchor="ctr">
            <a:normAutofit lnSpcReduction="10000"/>
          </a:bodyPr>
          <a:lstStyle>
            <a:defPPr>
              <a:defRPr lang="en-US"/>
            </a:defPPr>
            <a:lvl1pPr>
              <a:defRPr sz="1600">
                <a:solidFill>
                  <a:schemeClr val="bg1">
                    <a:lumMod val="65000"/>
                  </a:schemeClr>
                </a:solidFill>
                <a:latin typeface="Futura Next Book" panose="020B0502020204020303" pitchFamily="34" charset="77"/>
              </a:defRPr>
            </a:lvl1pPr>
          </a:lstStyle>
          <a:p>
            <a:r>
              <a:rPr lang="en-US" sz="1200" dirty="0">
                <a:hlinkClick r:id="rId5">
                  <a:extLst>
                    <a:ext uri="{A12FA001-AC4F-418D-AE19-62706E023703}">
                      <ahyp:hlinkClr xmlns:ahyp="http://schemas.microsoft.com/office/drawing/2018/hyperlinkcolor" val="tx"/>
                    </a:ext>
                  </a:extLst>
                </a:hlinkClick>
              </a:rPr>
              <a:t>https://wwd.com/business-news/media/</a:t>
            </a:r>
            <a:endParaRPr lang="en-US" sz="1200" dirty="0"/>
          </a:p>
        </p:txBody>
      </p:sp>
      <p:pic>
        <p:nvPicPr>
          <p:cNvPr id="3080" name="Picture 8" descr="Urdu missing from Chandigarh signboards, admn clueless - Hindustan Times">
            <a:extLst>
              <a:ext uri="{FF2B5EF4-FFF2-40B4-BE49-F238E27FC236}">
                <a16:creationId xmlns:a16="http://schemas.microsoft.com/office/drawing/2014/main" id="{65F9739C-79E0-205C-A999-2233A68B9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336" y="3495973"/>
            <a:ext cx="4573331" cy="34299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1908A63-2641-4F14-FE6F-C23571B4D0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3882" y="4821349"/>
            <a:ext cx="4573330" cy="32604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3D50047-6595-0913-75DB-A03C0F760561}"/>
              </a:ext>
            </a:extLst>
          </p:cNvPr>
          <p:cNvSpPr txBox="1"/>
          <p:nvPr/>
        </p:nvSpPr>
        <p:spPr>
          <a:xfrm>
            <a:off x="918239" y="7088719"/>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https://www.hindustantimes.com/</a:t>
            </a:r>
            <a:endParaRPr lang="en-US" sz="1600" b="0" i="0" dirty="0">
              <a:solidFill>
                <a:schemeClr val="bg1">
                  <a:lumMod val="65000"/>
                </a:schemeClr>
              </a:solidFill>
              <a:latin typeface="Futura Next Book" panose="020B0502020204020303" pitchFamily="34" charset="77"/>
            </a:endParaRPr>
          </a:p>
        </p:txBody>
      </p:sp>
    </p:spTree>
    <p:extLst>
      <p:ext uri="{BB962C8B-B14F-4D97-AF65-F5344CB8AC3E}">
        <p14:creationId xmlns:p14="http://schemas.microsoft.com/office/powerpoint/2010/main" val="209802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pic>
        <p:nvPicPr>
          <p:cNvPr id="1026" name="Picture 2" descr="Two logos with text of WebAIM Bank and Trust. We take your money seriously. We promise! The first uses a chalkboard and cartoonish font. The second uses sans-serif fonts that are more common to bank logos.">
            <a:extLst>
              <a:ext uri="{FF2B5EF4-FFF2-40B4-BE49-F238E27FC236}">
                <a16:creationId xmlns:a16="http://schemas.microsoft.com/office/drawing/2014/main" id="{6C47C61F-69A0-AA42-8E76-0D037ABDD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385" y="2407144"/>
            <a:ext cx="6350000" cy="3810000"/>
          </a:xfrm>
          <a:prstGeom prst="rect">
            <a:avLst/>
          </a:prstGeom>
          <a:noFill/>
          <a:ln w="101600">
            <a:solidFill>
              <a:schemeClr val="bg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56698E5-5480-B8E1-8B09-3473F2656B3E}"/>
              </a:ext>
            </a:extLst>
          </p:cNvPr>
          <p:cNvSpPr txBox="1"/>
          <p:nvPr/>
        </p:nvSpPr>
        <p:spPr>
          <a:xfrm>
            <a:off x="11577766" y="6647835"/>
            <a:ext cx="3660647" cy="349314"/>
          </a:xfrm>
          <a:prstGeom prst="rect">
            <a:avLst/>
          </a:prstGeom>
        </p:spPr>
        <p:txBody>
          <a:bodyPr vert="horz" wrap="none" lIns="91440" tIns="45720" rIns="91440" bIns="45720" rtlCol="0" anchor="ctr">
            <a:normAutofit/>
          </a:bodyPr>
          <a:lstStyle/>
          <a:p>
            <a:r>
              <a:rPr lang="en-US" sz="1200" dirty="0">
                <a:solidFill>
                  <a:schemeClr val="bg1">
                    <a:lumMod val="65000"/>
                  </a:schemeClr>
                </a:solidFill>
                <a:latin typeface="Futura Next Book" panose="020B0502020204020303" pitchFamily="34" charset="77"/>
              </a:rPr>
              <a:t>https://webaim.org/techniques/fonts/</a:t>
            </a:r>
            <a:endParaRPr lang="en-US" sz="1200" b="0" i="0" dirty="0">
              <a:solidFill>
                <a:schemeClr val="bg1">
                  <a:lumMod val="65000"/>
                </a:schemeClr>
              </a:solidFill>
              <a:latin typeface="Futura Next Book" panose="020B0502020204020303" pitchFamily="34" charset="77"/>
            </a:endParaRPr>
          </a:p>
        </p:txBody>
      </p:sp>
      <p:sp>
        <p:nvSpPr>
          <p:cNvPr id="3" name="Title 1">
            <a:extLst>
              <a:ext uri="{FF2B5EF4-FFF2-40B4-BE49-F238E27FC236}">
                <a16:creationId xmlns:a16="http://schemas.microsoft.com/office/drawing/2014/main" id="{047B1A22-48BB-71A2-400F-A096B46E45D8}"/>
              </a:ext>
            </a:extLst>
          </p:cNvPr>
          <p:cNvSpPr txBox="1">
            <a:spLocks/>
          </p:cNvSpPr>
          <p:nvPr/>
        </p:nvSpPr>
        <p:spPr>
          <a:xfrm>
            <a:off x="1047639" y="2854527"/>
            <a:ext cx="5080445" cy="2861857"/>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Which of these banks would you trust more with your money?</a:t>
            </a:r>
          </a:p>
        </p:txBody>
      </p:sp>
      <p:sp>
        <p:nvSpPr>
          <p:cNvPr id="4" name="Title 1">
            <a:extLst>
              <a:ext uri="{FF2B5EF4-FFF2-40B4-BE49-F238E27FC236}">
                <a16:creationId xmlns:a16="http://schemas.microsoft.com/office/drawing/2014/main" id="{190CA5E1-414D-FFA3-57CF-2083A540A581}"/>
              </a:ext>
            </a:extLst>
          </p:cNvPr>
          <p:cNvSpPr txBox="1">
            <a:spLocks/>
          </p:cNvSpPr>
          <p:nvPr/>
        </p:nvSpPr>
        <p:spPr>
          <a:xfrm>
            <a:off x="7032496" y="3204152"/>
            <a:ext cx="781889" cy="794108"/>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dirty="0">
                <a:solidFill>
                  <a:schemeClr val="bg1"/>
                </a:solidFill>
                <a:latin typeface="Futura Medium" panose="020B0602020204020303" pitchFamily="34" charset="-79"/>
                <a:cs typeface="Futura Medium" panose="020B0602020204020303" pitchFamily="34" charset="-79"/>
              </a:rPr>
              <a:t>1</a:t>
            </a:r>
          </a:p>
        </p:txBody>
      </p:sp>
      <p:sp>
        <p:nvSpPr>
          <p:cNvPr id="5" name="Title 1">
            <a:extLst>
              <a:ext uri="{FF2B5EF4-FFF2-40B4-BE49-F238E27FC236}">
                <a16:creationId xmlns:a16="http://schemas.microsoft.com/office/drawing/2014/main" id="{CB16CA9A-FF66-6CFF-2589-F8717913D748}"/>
              </a:ext>
            </a:extLst>
          </p:cNvPr>
          <p:cNvSpPr txBox="1">
            <a:spLocks/>
          </p:cNvSpPr>
          <p:nvPr/>
        </p:nvSpPr>
        <p:spPr>
          <a:xfrm>
            <a:off x="7032496" y="4710648"/>
            <a:ext cx="781889" cy="794108"/>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dirty="0">
                <a:solidFill>
                  <a:schemeClr val="bg1"/>
                </a:solidFill>
                <a:latin typeface="Futura Medium" panose="020B0602020204020303" pitchFamily="34" charset="-79"/>
                <a:cs typeface="Futura Medium" panose="020B0602020204020303" pitchFamily="34" charset="-79"/>
              </a:rPr>
              <a:t>2</a:t>
            </a:r>
          </a:p>
        </p:txBody>
      </p:sp>
    </p:spTree>
    <p:extLst>
      <p:ext uri="{BB962C8B-B14F-4D97-AF65-F5344CB8AC3E}">
        <p14:creationId xmlns:p14="http://schemas.microsoft.com/office/powerpoint/2010/main" val="393913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Content Placeholder 3">
            <a:extLst>
              <a:ext uri="{FF2B5EF4-FFF2-40B4-BE49-F238E27FC236}">
                <a16:creationId xmlns:a16="http://schemas.microsoft.com/office/drawing/2014/main" id="{E6FC2E0F-DA1D-06F6-273E-2CA5DD0A0A19}"/>
              </a:ext>
            </a:extLst>
          </p:cNvPr>
          <p:cNvSpPr>
            <a:spLocks noGrp="1"/>
          </p:cNvSpPr>
          <p:nvPr>
            <p:ph idx="4294967295"/>
          </p:nvPr>
        </p:nvSpPr>
        <p:spPr>
          <a:xfrm>
            <a:off x="3016654" y="3821442"/>
            <a:ext cx="9205103" cy="2241733"/>
          </a:xfrm>
        </p:spPr>
        <p:txBody>
          <a:bodyPr>
            <a:noAutofit/>
          </a:bodyPr>
          <a:lstStyle/>
          <a:p>
            <a:pPr marL="0" indent="0" algn="ctr">
              <a:lnSpc>
                <a:spcPct val="100000"/>
              </a:lnSpc>
              <a:buNone/>
            </a:pPr>
            <a:r>
              <a:rPr lang="en-US" sz="3200" dirty="0">
                <a:solidFill>
                  <a:srgbClr val="03A0FF"/>
                </a:solidFill>
                <a:latin typeface="Futura Medium" panose="020B0602020204020303" pitchFamily="34" charset="-79"/>
                <a:cs typeface="Futura Medium" panose="020B0602020204020303" pitchFamily="34" charset="-79"/>
              </a:rPr>
              <a:t>Typography is the decision we make with how type is applied to written language—no matter what the typeface is—to offer a comfortable reading experience and a stylistic expression.</a:t>
            </a:r>
          </a:p>
          <a:p>
            <a:pPr marL="0" indent="0" algn="ctr">
              <a:lnSpc>
                <a:spcPct val="100000"/>
              </a:lnSpc>
              <a:buNone/>
            </a:pPr>
            <a:endParaRPr lang="en-US" sz="3200" b="1" dirty="0">
              <a:solidFill>
                <a:srgbClr val="03A0FF"/>
              </a:solidFill>
              <a:latin typeface="FUTURA MEDIUM" panose="020B0602020204020303" pitchFamily="34" charset="-79"/>
              <a:cs typeface="FUTURA MEDIUM" panose="020B0602020204020303" pitchFamily="34" charset="-79"/>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3343279" y="231807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gn="ctr">
              <a:lnSpc>
                <a:spcPct val="100000"/>
              </a:lnSpc>
            </a:pPr>
            <a:r>
              <a:rPr lang="en-US" u="sng" dirty="0">
                <a:solidFill>
                  <a:schemeClr val="bg1"/>
                </a:solidFill>
                <a:latin typeface="Futura Medium" panose="020B0602020204020303" pitchFamily="34" charset="-79"/>
                <a:cs typeface="Futura Medium" panose="020B0602020204020303" pitchFamily="34" charset="-79"/>
              </a:rPr>
              <a:t>What is typography?</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Tree>
    <p:extLst>
      <p:ext uri="{BB962C8B-B14F-4D97-AF65-F5344CB8AC3E}">
        <p14:creationId xmlns:p14="http://schemas.microsoft.com/office/powerpoint/2010/main" val="4129387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3343279" y="3735268"/>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gn="ctr">
              <a:lnSpc>
                <a:spcPct val="100000"/>
              </a:lnSpc>
            </a:pPr>
            <a:r>
              <a:rPr lang="en-US" sz="4000" u="sng" dirty="0">
                <a:solidFill>
                  <a:schemeClr val="bg1"/>
                </a:solidFill>
                <a:latin typeface="Futura Medium" panose="020B0602020204020303" pitchFamily="34" charset="-79"/>
                <a:cs typeface="Futura Medium" panose="020B0602020204020303" pitchFamily="34" charset="-79"/>
              </a:rPr>
              <a:t>Basics of typography</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spTree>
    <p:extLst>
      <p:ext uri="{BB962C8B-B14F-4D97-AF65-F5344CB8AC3E}">
        <p14:creationId xmlns:p14="http://schemas.microsoft.com/office/powerpoint/2010/main" val="2978818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itle 1">
            <a:extLst>
              <a:ext uri="{FF2B5EF4-FFF2-40B4-BE49-F238E27FC236}">
                <a16:creationId xmlns:a16="http://schemas.microsoft.com/office/drawing/2014/main" id="{2173F900-31B5-30F7-EA04-890F971A1BD9}"/>
              </a:ext>
            </a:extLst>
          </p:cNvPr>
          <p:cNvSpPr txBox="1">
            <a:spLocks/>
          </p:cNvSpPr>
          <p:nvPr/>
        </p:nvSpPr>
        <p:spPr>
          <a:xfrm>
            <a:off x="1047639" y="1180754"/>
            <a:ext cx="8551854" cy="1100376"/>
          </a:xfrm>
          <a:prstGeom prst="rect">
            <a:avLst/>
          </a:prstGeom>
        </p:spPr>
        <p:txBody>
          <a:bodyPr/>
          <a:lst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a:lstStyle>
          <a:p>
            <a:pPr>
              <a:lnSpc>
                <a:spcPct val="100000"/>
              </a:lnSpc>
            </a:pPr>
            <a:r>
              <a:rPr lang="en-US" sz="4000" u="sng" dirty="0">
                <a:solidFill>
                  <a:schemeClr val="bg1"/>
                </a:solidFill>
                <a:latin typeface="Futura Medium" panose="020B0602020204020303" pitchFamily="34" charset="-79"/>
                <a:cs typeface="Futura Medium" panose="020B0602020204020303" pitchFamily="34" charset="-79"/>
              </a:rPr>
              <a:t>Typeface and font </a:t>
            </a:r>
          </a:p>
        </p:txBody>
      </p:sp>
      <p:sp>
        <p:nvSpPr>
          <p:cNvPr id="6" name="Text Placeholder 5">
            <a:extLst>
              <a:ext uri="{FF2B5EF4-FFF2-40B4-BE49-F238E27FC236}">
                <a16:creationId xmlns:a16="http://schemas.microsoft.com/office/drawing/2014/main" id="{A6835CF3-C8CB-6C2A-AC83-32AF700A12CE}"/>
              </a:ext>
            </a:extLst>
          </p:cNvPr>
          <p:cNvSpPr txBox="1">
            <a:spLocks/>
          </p:cNvSpPr>
          <p:nvPr/>
        </p:nvSpPr>
        <p:spPr>
          <a:xfrm>
            <a:off x="1047639" y="435591"/>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800" dirty="0">
                <a:solidFill>
                  <a:schemeClr val="bg1">
                    <a:lumMod val="50000"/>
                  </a:schemeClr>
                </a:solidFill>
                <a:latin typeface="Futura Next Book" panose="020B0502020204020303" pitchFamily="34" charset="77"/>
              </a:rPr>
              <a:t>Typography</a:t>
            </a:r>
          </a:p>
        </p:txBody>
      </p:sp>
      <p:pic>
        <p:nvPicPr>
          <p:cNvPr id="3" name="Picture 2">
            <a:extLst>
              <a:ext uri="{FF2B5EF4-FFF2-40B4-BE49-F238E27FC236}">
                <a16:creationId xmlns:a16="http://schemas.microsoft.com/office/drawing/2014/main" id="{6C246864-6582-D581-F85C-A7BC2EA1F9E4}"/>
              </a:ext>
            </a:extLst>
          </p:cNvPr>
          <p:cNvPicPr>
            <a:picLocks noChangeAspect="1"/>
          </p:cNvPicPr>
          <p:nvPr/>
        </p:nvPicPr>
        <p:blipFill>
          <a:blip r:embed="rId3"/>
          <a:stretch>
            <a:fillRect/>
          </a:stretch>
        </p:blipFill>
        <p:spPr>
          <a:xfrm>
            <a:off x="6791107" y="2324420"/>
            <a:ext cx="7772400" cy="3922072"/>
          </a:xfrm>
          <a:prstGeom prst="rect">
            <a:avLst/>
          </a:prstGeom>
        </p:spPr>
      </p:pic>
      <p:sp>
        <p:nvSpPr>
          <p:cNvPr id="4" name="TextBox 3">
            <a:extLst>
              <a:ext uri="{FF2B5EF4-FFF2-40B4-BE49-F238E27FC236}">
                <a16:creationId xmlns:a16="http://schemas.microsoft.com/office/drawing/2014/main" id="{1FC67DAD-5CD6-573E-A69C-D01399C475E9}"/>
              </a:ext>
            </a:extLst>
          </p:cNvPr>
          <p:cNvSpPr txBox="1"/>
          <p:nvPr/>
        </p:nvSpPr>
        <p:spPr>
          <a:xfrm>
            <a:off x="10373405" y="6422547"/>
            <a:ext cx="4043363" cy="257175"/>
          </a:xfrm>
          <a:prstGeom prst="rect">
            <a:avLst/>
          </a:prstGeom>
        </p:spPr>
        <p:txBody>
          <a:bodyPr vert="horz" wrap="none" lIns="91440" tIns="45720" rIns="91440" bIns="45720" rtlCol="0" anchor="ctr">
            <a:normAutofit fontScale="77500" lnSpcReduction="20000"/>
          </a:bodyPr>
          <a:lstStyle/>
          <a:p>
            <a:r>
              <a:rPr lang="en-US" sz="1600" dirty="0">
                <a:solidFill>
                  <a:schemeClr val="bg1">
                    <a:lumMod val="65000"/>
                  </a:schemeClr>
                </a:solidFill>
                <a:latin typeface="Futura Next Book" panose="020B0502020204020303" pitchFamily="34" charset="77"/>
              </a:rPr>
              <a:t>https://fonts.google.com/knowledge/glossary/typeface</a:t>
            </a:r>
            <a:endParaRPr lang="en-US" sz="1600" b="0" i="0" dirty="0">
              <a:solidFill>
                <a:schemeClr val="bg1">
                  <a:lumMod val="65000"/>
                </a:schemeClr>
              </a:solidFill>
              <a:latin typeface="Futura Next Book" panose="020B0502020204020303" pitchFamily="34" charset="77"/>
            </a:endParaRPr>
          </a:p>
        </p:txBody>
      </p:sp>
      <p:sp>
        <p:nvSpPr>
          <p:cNvPr id="7" name="Content Placeholder 3">
            <a:extLst>
              <a:ext uri="{FF2B5EF4-FFF2-40B4-BE49-F238E27FC236}">
                <a16:creationId xmlns:a16="http://schemas.microsoft.com/office/drawing/2014/main" id="{0E3716D7-C2D1-B10C-C55D-9409E886CE5D}"/>
              </a:ext>
            </a:extLst>
          </p:cNvPr>
          <p:cNvSpPr txBox="1">
            <a:spLocks/>
          </p:cNvSpPr>
          <p:nvPr/>
        </p:nvSpPr>
        <p:spPr>
          <a:xfrm>
            <a:off x="1047637" y="2172797"/>
            <a:ext cx="5048363" cy="560685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lvl="0" indent="0">
              <a:lnSpc>
                <a:spcPct val="150000"/>
              </a:lnSpc>
              <a:buNone/>
            </a:pPr>
            <a:r>
              <a:rPr lang="en-IN" sz="1600" dirty="0">
                <a:solidFill>
                  <a:schemeClr val="bg1"/>
                </a:solidFill>
              </a:rPr>
              <a:t>A typeface is the underlying visual design that can exist in many different typesetting technologies, and a font is one of these implementations. </a:t>
            </a:r>
            <a:r>
              <a:rPr lang="en-IN" sz="1600" dirty="0">
                <a:solidFill>
                  <a:srgbClr val="03A0FF"/>
                </a:solidFill>
              </a:rPr>
              <a:t>In other words, a typeface is what you see and a font is what you use.</a:t>
            </a:r>
          </a:p>
        </p:txBody>
      </p:sp>
    </p:spTree>
    <p:extLst>
      <p:ext uri="{BB962C8B-B14F-4D97-AF65-F5344CB8AC3E}">
        <p14:creationId xmlns:p14="http://schemas.microsoft.com/office/powerpoint/2010/main" val="737274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600" b="0" i="0" dirty="0" smtClean="0">
            <a:latin typeface="Futura Next Book" panose="020B0502020204020303" pitchFamily="34"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4598</TotalTime>
  <Words>2856</Words>
  <Application>Microsoft Macintosh PowerPoint</Application>
  <PresentationFormat>Custom</PresentationFormat>
  <Paragraphs>286</Paragraphs>
  <Slides>43</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Futura Medium</vt:lpstr>
      <vt:lpstr>Futura Medium</vt:lpstr>
      <vt:lpstr>Futura Next Book</vt:lpstr>
      <vt:lpstr>Futura Next Light</vt:lpstr>
      <vt:lpstr>Office Theme</vt:lpstr>
      <vt:lpstr>PowerPoint Presentation</vt:lpstr>
      <vt:lpstr>Typography</vt:lpstr>
      <vt:lpstr>At the end of this lesson: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Typography best practices</vt:lpstr>
      <vt:lpstr>Choose the right typeface and font</vt:lpstr>
      <vt:lpstr>Do not use too many typefaces and fonts</vt:lpstr>
      <vt:lpstr>Choose the proper font size</vt:lpstr>
      <vt:lpstr>Create a clear visual hierarchy</vt:lpstr>
      <vt:lpstr>Pay attention to space</vt:lpstr>
      <vt:lpstr>Set the length of the reading distance</vt:lpstr>
      <vt:lpstr>Upper and lowercase combinations </vt:lpstr>
      <vt:lpstr>Advantages of good typography in UI</vt:lpstr>
      <vt:lpstr>Enhances UI readability, legibility and accessibility</vt:lpstr>
      <vt:lpstr>Sets a consistent tone and mood</vt:lpstr>
      <vt:lpstr>Makes your UI stand out from others</vt:lpstr>
      <vt:lpstr>PowerPoint Presentation</vt:lpstr>
      <vt:lpstr>PowerPoint Presentation</vt:lpstr>
      <vt:lpstr>PowerPoint Presentation</vt:lpstr>
      <vt:lpstr>PowerPoint Presentation</vt:lpstr>
      <vt:lpstr>Typography and design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wrap up,</vt:lpstr>
      <vt:lpstr>Information 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Shetye</dc:creator>
  <cp:lastModifiedBy>Ganesh Gholap</cp:lastModifiedBy>
  <cp:revision>87</cp:revision>
  <dcterms:created xsi:type="dcterms:W3CDTF">2022-08-05T06:21:18Z</dcterms:created>
  <dcterms:modified xsi:type="dcterms:W3CDTF">2022-09-15T15:33:15Z</dcterms:modified>
</cp:coreProperties>
</file>